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73" r:id="rId4"/>
    <p:sldMasterId id="2147483774" r:id="rId5"/>
    <p:sldMasterId id="2147483775" r:id="rId6"/>
    <p:sldMasterId id="2147483776" r:id="rId7"/>
    <p:sldMasterId id="2147483777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</p:sldIdLst>
  <p:sldSz cy="5143500" cx="9144000"/>
  <p:notesSz cx="6858000" cy="9144000"/>
  <p:embeddedFontLst>
    <p:embeddedFont>
      <p:font typeface="Helvetica Neue"/>
      <p:regular r:id="rId60"/>
      <p:bold r:id="rId61"/>
      <p:italic r:id="rId62"/>
      <p:boldItalic r:id="rId63"/>
    </p:embeddedFont>
    <p:embeddedFont>
      <p:font typeface="Helvetica Neue Light"/>
      <p:regular r:id="rId64"/>
      <p:bold r:id="rId65"/>
      <p:italic r:id="rId66"/>
      <p:boldItalic r:id="rId67"/>
    </p:embeddedFont>
    <p:embeddedFont>
      <p:font typeface="Roboto Mono"/>
      <p:regular r:id="rId68"/>
      <p:bold r:id="rId69"/>
      <p:italic r:id="rId70"/>
      <p:boldItalic r:id="rId71"/>
    </p:embeddedFont>
    <p:embeddedFont>
      <p:font typeface="DM Sans"/>
      <p:regular r:id="rId72"/>
      <p:bold r:id="rId73"/>
      <p:italic r:id="rId74"/>
      <p:boldItalic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font" Target="fonts/DMSans-bold.fntdata"/><Relationship Id="rId72" Type="http://schemas.openxmlformats.org/officeDocument/2006/relationships/font" Target="fonts/DMSans-regular.fntdata"/><Relationship Id="rId31" Type="http://schemas.openxmlformats.org/officeDocument/2006/relationships/slide" Target="slides/slide22.xml"/><Relationship Id="rId75" Type="http://schemas.openxmlformats.org/officeDocument/2006/relationships/font" Target="fonts/DMSans-boldItalic.fntdata"/><Relationship Id="rId30" Type="http://schemas.openxmlformats.org/officeDocument/2006/relationships/slide" Target="slides/slide21.xml"/><Relationship Id="rId74" Type="http://schemas.openxmlformats.org/officeDocument/2006/relationships/font" Target="fonts/DMSans-italic.fntdata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71" Type="http://schemas.openxmlformats.org/officeDocument/2006/relationships/font" Target="fonts/RobotoMono-boldItalic.fntdata"/><Relationship Id="rId70" Type="http://schemas.openxmlformats.org/officeDocument/2006/relationships/font" Target="fonts/RobotoMono-italic.fntdata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62" Type="http://schemas.openxmlformats.org/officeDocument/2006/relationships/font" Target="fonts/HelveticaNeue-italic.fntdata"/><Relationship Id="rId61" Type="http://schemas.openxmlformats.org/officeDocument/2006/relationships/font" Target="fonts/HelveticaNeue-bold.fntdata"/><Relationship Id="rId20" Type="http://schemas.openxmlformats.org/officeDocument/2006/relationships/slide" Target="slides/slide11.xml"/><Relationship Id="rId64" Type="http://schemas.openxmlformats.org/officeDocument/2006/relationships/font" Target="fonts/HelveticaNeueLight-regular.fntdata"/><Relationship Id="rId63" Type="http://schemas.openxmlformats.org/officeDocument/2006/relationships/font" Target="fonts/HelveticaNeue-boldItalic.fntdata"/><Relationship Id="rId22" Type="http://schemas.openxmlformats.org/officeDocument/2006/relationships/slide" Target="slides/slide13.xml"/><Relationship Id="rId66" Type="http://schemas.openxmlformats.org/officeDocument/2006/relationships/font" Target="fonts/HelveticaNeueLight-italic.fntdata"/><Relationship Id="rId21" Type="http://schemas.openxmlformats.org/officeDocument/2006/relationships/slide" Target="slides/slide12.xml"/><Relationship Id="rId65" Type="http://schemas.openxmlformats.org/officeDocument/2006/relationships/font" Target="fonts/HelveticaNeueLight-bold.fntdata"/><Relationship Id="rId24" Type="http://schemas.openxmlformats.org/officeDocument/2006/relationships/slide" Target="slides/slide15.xml"/><Relationship Id="rId68" Type="http://schemas.openxmlformats.org/officeDocument/2006/relationships/font" Target="fonts/RobotoMono-regular.fntdata"/><Relationship Id="rId23" Type="http://schemas.openxmlformats.org/officeDocument/2006/relationships/slide" Target="slides/slide14.xml"/><Relationship Id="rId67" Type="http://schemas.openxmlformats.org/officeDocument/2006/relationships/font" Target="fonts/HelveticaNeueLight-boldItalic.fntdata"/><Relationship Id="rId60" Type="http://schemas.openxmlformats.org/officeDocument/2006/relationships/font" Target="fonts/HelveticaNeue-regular.fntdata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69" Type="http://schemas.openxmlformats.org/officeDocument/2006/relationships/font" Target="fonts/RobotoMono-bold.fntdata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11" Type="http://schemas.openxmlformats.org/officeDocument/2006/relationships/slide" Target="slides/slide2.xml"/><Relationship Id="rId55" Type="http://schemas.openxmlformats.org/officeDocument/2006/relationships/slide" Target="slides/slide46.xml"/><Relationship Id="rId10" Type="http://schemas.openxmlformats.org/officeDocument/2006/relationships/slide" Target="slides/slide1.xml"/><Relationship Id="rId54" Type="http://schemas.openxmlformats.org/officeDocument/2006/relationships/slide" Target="slides/slide45.xml"/><Relationship Id="rId13" Type="http://schemas.openxmlformats.org/officeDocument/2006/relationships/slide" Target="slides/slide4.xml"/><Relationship Id="rId57" Type="http://schemas.openxmlformats.org/officeDocument/2006/relationships/slide" Target="slides/slide48.xml"/><Relationship Id="rId12" Type="http://schemas.openxmlformats.org/officeDocument/2006/relationships/slide" Target="slides/slide3.xml"/><Relationship Id="rId56" Type="http://schemas.openxmlformats.org/officeDocument/2006/relationships/slide" Target="slides/slide47.xml"/><Relationship Id="rId15" Type="http://schemas.openxmlformats.org/officeDocument/2006/relationships/slide" Target="slides/slide6.xml"/><Relationship Id="rId59" Type="http://schemas.openxmlformats.org/officeDocument/2006/relationships/slide" Target="slides/slide50.xml"/><Relationship Id="rId14" Type="http://schemas.openxmlformats.org/officeDocument/2006/relationships/slide" Target="slides/slide5.xml"/><Relationship Id="rId58" Type="http://schemas.openxmlformats.org/officeDocument/2006/relationships/slide" Target="slides/slide4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xeJ3vjTLUjQJia1NVjWnCfNZZWcnbnS2/view?usp=sharing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xeJ3vjTLUjQJia1NVjWnCfNZZWcnbnS2/view?usp=sharing" TargetMode="Externa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xeJ3vjTLUjQJia1NVjWnCfNZZWcnbnS2/view?usp=sharing" TargetMode="Externa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xeJ3vjTLUjQJia1NVjWnCfNZZWcnbnS2/view?usp=sharing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xeJ3vjTLUjQJia1NVjWnCfNZZWcnbnS2/view?usp=sharing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207201ab7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207201ab7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Antes de empezar, toma en cuenta lo siguiente...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“Para pensar”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crear encuestas de zoom? Disponible en </a:t>
            </a:r>
            <a:r>
              <a:rPr lang="es" u="sng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este video.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generará </a:t>
            </a:r>
            <a:r>
              <a:rPr lang="es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encuesta de zoom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los estudiantes respondan. Esto es una actividad de comprobación.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Sugerimos: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Utilizarlo antes del break para que los estudiantes puedan votar en la encuesta antes de ir al mismo.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regresar, mostrar los resultados a los estudiantes.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hay buena respuesta de este recurso, se recomienda utilizarlo de forma orgánica en más instancias de la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" name="Google Shape;534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las subsiguientes slides de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207201ab79_2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g2207201ab79_2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207201ab79_2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g2207201ab79_2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imagen completa.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207201ab79_2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8" name="Google Shape;568;g2207201ab79_2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207201ab79_2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207201ab79_2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Antes de empezar, toma en cuenta lo siguiente...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207201ab79_4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8" name="Google Shape;578;g2207201ab79_4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b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</a:rPr>
              <a:t>Guiar a los estudiantes a través de la creación y visualización de un árbol de decisión usando Scikit-Learn y Matplotlib, profundizando en cómo los parámetros impactan el modelo.</a:t>
            </a:r>
            <a:br>
              <a:rPr lang="e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</a:rPr>
              <a:t>Código ejemplo:</a:t>
            </a:r>
            <a:br>
              <a:rPr b="1" lang="es">
                <a:solidFill>
                  <a:schemeClr val="dk1"/>
                </a:solidFill>
              </a:rPr>
            </a:br>
            <a:br>
              <a:rPr lang="es">
                <a:solidFill>
                  <a:schemeClr val="dk1"/>
                </a:solidFill>
              </a:rPr>
            </a:b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from sklearn.datasets import load_iris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from sklearn.tree import DecisionTreeClassifier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from sklearn import tree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import matplotlib.pyplot as plt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iris = load_iris()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X, y = iris.data, iris.target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clf = DecisionTreeClassifier(max_depth=3, random_state=0)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clf.fit(X, y)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plt.figure(figsize=(20,10))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tree.plot_tree(clf, filled=True)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plt.show()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</a:rPr>
              <a:t>Explicación:</a:t>
            </a:r>
            <a:r>
              <a:rPr lang="es">
                <a:solidFill>
                  <a:schemeClr val="dk1"/>
                </a:solidFill>
              </a:rPr>
              <a:t> Discute cómo interpretar el gráfico resultante y cómo diferentes profundidades del árbol pueden llevar a overfitting o underfitting.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207201ab79_2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2207201ab79_2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Antes de empezar, toma en cuenta lo siguiente...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207201ab79_2_3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g2207201ab79_2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207201ab79_2_3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1" name="Google Shape;601;g2207201ab79_2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207201ab7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" name="Google Shape;610;g2207201ab7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crear encuestas de zoom? Disponible en </a:t>
            </a:r>
            <a:r>
              <a:rPr lang="es" u="sng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este video.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generará </a:t>
            </a:r>
            <a:r>
              <a:rPr lang="es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encuesta de zoom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los estudiantes respondan. Esto es una actividad de comprobación.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Lanza una encuesta en Zoom antes del break, con preguntas de reflexión sobre los modelos de regresión y clasificación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s">
                <a:solidFill>
                  <a:schemeClr val="dk1"/>
                </a:solidFill>
              </a:rPr>
              <a:t> ¿En qué situación es más adecuado utilizar un modelo de regresión en lugar de uno de clasificación?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>
                <a:solidFill>
                  <a:schemeClr val="dk1"/>
                </a:solidFill>
              </a:rPr>
              <a:t>a) Cuando se necesita predecir una categoría específica (por ejemplo, si un correo es spam o no).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>
                <a:solidFill>
                  <a:schemeClr val="dk1"/>
                </a:solidFill>
              </a:rPr>
              <a:t>b) Cuando se necesita predecir un valor continuo (por ejemplo, el precio de una casa).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>
                <a:solidFill>
                  <a:schemeClr val="dk1"/>
                </a:solidFill>
              </a:rPr>
              <a:t>c) Cuando se busca agrupar datos en clusters.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>
                <a:solidFill>
                  <a:schemeClr val="dk1"/>
                </a:solidFill>
              </a:rPr>
              <a:t>d) Ninguna de las anteriores.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</a:rPr>
              <a:t>2. Un modelo de clasificación es más útil cuando: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>
                <a:solidFill>
                  <a:schemeClr val="dk1"/>
                </a:solidFill>
              </a:rPr>
              <a:t>a) Se quiere predecir una variable continua, como la temperatura diaria.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>
                <a:solidFill>
                  <a:schemeClr val="dk1"/>
                </a:solidFill>
              </a:rPr>
              <a:t>b) Se necesita agrupar datos en categorías discretas, como si una transacción es fraudulenta o no.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>
                <a:solidFill>
                  <a:schemeClr val="dk1"/>
                </a:solidFill>
              </a:rPr>
              <a:t>c) Se desea predecir la probabilidad de un evento, como la tasa de interés.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>
                <a:solidFill>
                  <a:schemeClr val="dk1"/>
                </a:solidFill>
              </a:rPr>
              <a:t>d) Se desea identificar la tendencia general de una serie temporal.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</a:rPr>
              <a:t>3. ¿Cuál de los siguientes problemas se resolvería mejor con un modelo de regresión?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>
                <a:solidFill>
                  <a:schemeClr val="dk1"/>
                </a:solidFill>
              </a:rPr>
              <a:t>a) Predecir si un cliente comprará un producto (Sí/No).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>
                <a:solidFill>
                  <a:schemeClr val="dk1"/>
                </a:solidFill>
              </a:rPr>
              <a:t>b) Estimar el salario anual de un empleado en función de su experiencia.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>
                <a:solidFill>
                  <a:schemeClr val="dk1"/>
                </a:solidFill>
              </a:rPr>
              <a:t>c) Clasificar correos electrónicos como "importante" o "no importante".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>
                <a:solidFill>
                  <a:schemeClr val="dk1"/>
                </a:solidFill>
              </a:rPr>
              <a:t>d) Determinar si un paciente tiene una enfermedad específica basada en síntomas.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</a:rPr>
              <a:t>4. ¿Qué aspecto es fundamental para evaluar al seleccionar entre un modelo de clasificación y uno de regresión?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>
                <a:solidFill>
                  <a:schemeClr val="dk1"/>
                </a:solidFill>
              </a:rPr>
              <a:t>a) La cantidad de datos disponibles.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>
                <a:solidFill>
                  <a:schemeClr val="dk1"/>
                </a:solidFill>
              </a:rPr>
              <a:t>b) La naturaleza de la variable objetivo (si es continua o categórica).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>
                <a:solidFill>
                  <a:schemeClr val="dk1"/>
                </a:solidFill>
              </a:rPr>
              <a:t>c) La capacidad computacional disponible.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>
                <a:solidFill>
                  <a:schemeClr val="dk1"/>
                </a:solidFill>
              </a:rPr>
              <a:t>d) El tiempo disponible para entrenar el modelo.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</a:rPr>
              <a:t>5. ¿Qué resultado esperas de un modelo de regresión?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>
                <a:solidFill>
                  <a:schemeClr val="dk1"/>
                </a:solidFill>
              </a:rPr>
              <a:t>a) Un número continuo, como la temperatura esperada mañana.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>
                <a:solidFill>
                  <a:schemeClr val="dk1"/>
                </a:solidFill>
              </a:rPr>
              <a:t>b) Una categoría, como el género de una persona.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>
                <a:solidFill>
                  <a:schemeClr val="dk1"/>
                </a:solidFill>
              </a:rPr>
              <a:t>c) Un grupo, como la segmentación de clientes en clústeres.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>
                <a:solidFill>
                  <a:schemeClr val="dk1"/>
                </a:solidFill>
              </a:rPr>
              <a:t>d) Un texto, como una respuesta generada automáticamente.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</a:rPr>
              <a:t>6. ¿Qué modelo aplicarías para predecir si un cliente abandonará un servicio en los próximos 6 meses?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>
                <a:solidFill>
                  <a:schemeClr val="dk1"/>
                </a:solidFill>
              </a:rPr>
              <a:t>a) Modelo de regresión.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>
                <a:solidFill>
                  <a:schemeClr val="dk1"/>
                </a:solidFill>
              </a:rPr>
              <a:t>b) Modelo de clasificación.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>
                <a:solidFill>
                  <a:schemeClr val="dk1"/>
                </a:solidFill>
              </a:rPr>
              <a:t>c) Modelo de clustering.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>
                <a:solidFill>
                  <a:schemeClr val="dk1"/>
                </a:solidFill>
              </a:rPr>
              <a:t>d) No estoy seguro.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207201ab79_2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g2207201ab79_2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 la hora del Break, entre 5 y 10 minutos. Considerar ubicar este espacio en un momento adecuado de la clase. Al volver, mostrar los resultados de la pregunta del anterior slide y generar un breve intercambio.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207201ab79_6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207201ab79_6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207201ab79_2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2207201ab79_2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Antes de empezar, toma en cuenta lo siguiente...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207201ab79_2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0" name="Google Shape;640;g2207201ab79_2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el contenido más importante de la clase. En una presentación de 50 slides usar máximo 5 de estas.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207201ab7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6" name="Google Shape;646;g2207201ab7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b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</a:rPr>
              <a:t>Guiar a los estudiantes a través de la implementación de un modelo de regresión logística, mostrando cómo ajustar parámetros y evaluar la precisión.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</a:rPr>
              <a:t>Código ejemplo:</a:t>
            </a:r>
            <a:br>
              <a:rPr b="1" lang="es">
                <a:solidFill>
                  <a:schemeClr val="dk1"/>
                </a:solidFill>
              </a:rPr>
            </a:br>
            <a:br>
              <a:rPr lang="es">
                <a:solidFill>
                  <a:schemeClr val="dk1"/>
                </a:solidFill>
              </a:rPr>
            </a:b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from sklearn.datasets import load_breast_cancer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from sklearn.linear_model import LogisticRegression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from sklearn.model_selection import train_test_split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from sklearn.metrics import accuracy_score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X, y = load_breast_cancer(return_X_y=True)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X_train, X_test, y_train, y_test = train_test_split(X, y, test_size=0.3, random_state=0)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model = LogisticRegression(max_iter=10000)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model.fit(X_train, y_train)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predictions = model.predict(X_test)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print(f'Accuracy: {accuracy_score(y_test, predictions):.2f}')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207201ab79_2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5" name="Google Shape;655;g2207201ab79_2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el contenido más importante de la clase. En una presentación de 50 slides usar máximo 5 de estas.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207201ab79_2_6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1" name="Google Shape;661;g2207201ab79_2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2207201ab7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1" name="Google Shape;671;g2207201ab7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15 min de actividad + 5 min de puesta en común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207201ab79_2_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1" name="Google Shape;681;g2207201ab79_2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207201ab79_2_6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3" name="Google Shape;693;g2207201ab79_2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Tiempo estimado: </a:t>
            </a:r>
            <a:r>
              <a:rPr b="0"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r>
              <a:rPr b="0"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minutos.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2207201ab79_2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4" name="Google Shape;704;g2207201ab79_2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207201ab79_2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9" name="Google Shape;709;g2207201ab79_2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“Para pensar”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crear encuestas de zoom? Disponible en </a:t>
            </a:r>
            <a:r>
              <a:rPr lang="es" u="sng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este video.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generará </a:t>
            </a:r>
            <a:r>
              <a:rPr lang="es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encuesta de zoom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los estudiantes respondan. Esto es una actividad de comprobación.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Sugerimos: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Utilizarlo antes del break para que los estudiantes puedan votar en la encuesta antes de ir al mismo.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regresar, mostrar los resultados a los estudiantes.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hay buena respuesta de este recurso, se recomienda utilizarlo de forma orgánica en más instancias de la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2207201ab79_2_4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9" name="Google Shape;719;g2207201ab79_2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207201ab79_2_5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7" name="Google Shape;727;g2207201ab79_2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2207201ab79_2_5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7" name="Google Shape;737;g2207201ab79_2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207201ab79_2_5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7" name="Google Shape;747;g2207201ab79_2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207201ab79_2_5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7" name="Google Shape;757;g2207201ab79_2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2207201ab79_2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7" name="Google Shape;767;g2207201ab79_2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207201ab79_2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3" name="Google Shape;773;g2207201ab79_2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8" name="Google Shape;778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36b35b014f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5" name="Google Shape;785;g36b35b014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36b35b014f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0" name="Google Shape;790;g36b35b014f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“Para pensar”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crear encuestas de zoom? Disponible en </a:t>
            </a:r>
            <a:r>
              <a:rPr lang="es" u="sng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este video.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generará </a:t>
            </a:r>
            <a:r>
              <a:rPr lang="es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encuesta de zoom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los estudiantes respondan. Esto es una actividad de comprobación.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Sugerimos: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Utilizarlo antes del break para que los estudiantes puedan votar en la encuesta antes de ir al mismo.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regresar, mostrar los resultados a los estudiantes.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hay buena respuesta de este recurso, se recomienda utilizarlo de forma orgánica en más instancias de la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“Para pensar”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crear encuestas de zoom? Disponible en </a:t>
            </a:r>
            <a:r>
              <a:rPr lang="es" u="sng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este video.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generará </a:t>
            </a:r>
            <a:r>
              <a:rPr lang="es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encuesta de zoom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los estudiantes respondan. Esto es una actividad de comprobación.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Sugerimos: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Utilizarlo antes del break para que los estudiantes puedan votar en la encuesta antes de ir al mismo.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regresar, mostrar los resultados a los estudiantes.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hay buena respuesta de este recurso, se recomienda utilizarlo de forma orgánica en más instancias de la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0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8.png"/><Relationship Id="rId3" Type="http://schemas.openxmlformats.org/officeDocument/2006/relationships/image" Target="../media/image10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9.png"/><Relationship Id="rId3" Type="http://schemas.openxmlformats.org/officeDocument/2006/relationships/image" Target="../media/image10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png"/><Relationship Id="rId3" Type="http://schemas.openxmlformats.org/officeDocument/2006/relationships/image" Target="../media/image10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.png"/><Relationship Id="rId3" Type="http://schemas.openxmlformats.org/officeDocument/2006/relationships/image" Target="../media/image10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6.png"/><Relationship Id="rId3" Type="http://schemas.openxmlformats.org/officeDocument/2006/relationships/image" Target="../media/image10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.png"/><Relationship Id="rId3" Type="http://schemas.openxmlformats.org/officeDocument/2006/relationships/image" Target="../media/image10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.png"/><Relationship Id="rId3" Type="http://schemas.openxmlformats.org/officeDocument/2006/relationships/image" Target="../media/image10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7.png"/><Relationship Id="rId3" Type="http://schemas.openxmlformats.org/officeDocument/2006/relationships/image" Target="../media/image10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7.png"/><Relationship Id="rId3" Type="http://schemas.openxmlformats.org/officeDocument/2006/relationships/image" Target="../media/image10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6.png"/><Relationship Id="rId3" Type="http://schemas.openxmlformats.org/officeDocument/2006/relationships/image" Target="../media/image10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8.png"/><Relationship Id="rId3" Type="http://schemas.openxmlformats.org/officeDocument/2006/relationships/image" Target="../media/image10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.png"/><Relationship Id="rId3" Type="http://schemas.openxmlformats.org/officeDocument/2006/relationships/image" Target="../media/image10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5.png"/><Relationship Id="rId3" Type="http://schemas.openxmlformats.org/officeDocument/2006/relationships/image" Target="../media/image10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9.png"/><Relationship Id="rId3" Type="http://schemas.openxmlformats.org/officeDocument/2006/relationships/image" Target="../media/image10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8.png"/><Relationship Id="rId3" Type="http://schemas.openxmlformats.org/officeDocument/2006/relationships/image" Target="../media/image10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7.png"/><Relationship Id="rId3" Type="http://schemas.openxmlformats.org/officeDocument/2006/relationships/image" Target="../media/image10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9.png"/><Relationship Id="rId3" Type="http://schemas.openxmlformats.org/officeDocument/2006/relationships/image" Target="../media/image10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8.png"/><Relationship Id="rId3" Type="http://schemas.openxmlformats.org/officeDocument/2006/relationships/image" Target="../media/image10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8.png"/><Relationship Id="rId3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1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1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1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10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10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1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10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10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0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Relationship Id="rId3" Type="http://schemas.openxmlformats.org/officeDocument/2006/relationships/image" Target="../media/image10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Relationship Id="rId3" Type="http://schemas.openxmlformats.org/officeDocument/2006/relationships/image" Target="../media/image10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5.png"/><Relationship Id="rId3" Type="http://schemas.openxmlformats.org/officeDocument/2006/relationships/image" Target="../media/image10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10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0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.png"/><Relationship Id="rId3" Type="http://schemas.openxmlformats.org/officeDocument/2006/relationships/image" Target="../media/image10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.png"/><Relationship Id="rId3" Type="http://schemas.openxmlformats.org/officeDocument/2006/relationships/image" Target="../media/image10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10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5.png"/><Relationship Id="rId3" Type="http://schemas.openxmlformats.org/officeDocument/2006/relationships/image" Target="../media/image10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.png"/><Relationship Id="rId3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png"/><Relationship Id="rId3" Type="http://schemas.openxmlformats.org/officeDocument/2006/relationships/image" Target="../media/image10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9.png"/><Relationship Id="rId3" Type="http://schemas.openxmlformats.org/officeDocument/2006/relationships/image" Target="../media/image10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0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9" name="Google Shape;329;p10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0" name="Google Shape;330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10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108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10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11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11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12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5" name="Google Shape;345;p11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11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11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15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" name="Google Shape;352;p11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 2">
  <p:cSld name="SECTION_HEADER_1_1_1_1_1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16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p11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5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11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1">
  <p:cSld name="SECTION_HEADER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11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11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119"/>
          <p:cNvSpPr/>
          <p:nvPr/>
        </p:nvSpPr>
        <p:spPr>
          <a:xfrm>
            <a:off x="1089900" y="995400"/>
            <a:ext cx="6964200" cy="3152700"/>
          </a:xfrm>
          <a:prstGeom prst="rect">
            <a:avLst/>
          </a:prstGeom>
          <a:solidFill>
            <a:srgbClr val="B5B5B5">
              <a:alpha val="10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12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12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22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9" name="Google Shape;369;p12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12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7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1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6" name="Google Shape;3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12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1">
  <p:cSld name="SECTION_HEADER_1_1_1_1_1_1_1_1_1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12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12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127"/>
          <p:cNvSpPr/>
          <p:nvPr/>
        </p:nvSpPr>
        <p:spPr>
          <a:xfrm>
            <a:off x="1089900" y="995400"/>
            <a:ext cx="6964200" cy="3152700"/>
          </a:xfrm>
          <a:prstGeom prst="rect">
            <a:avLst/>
          </a:prstGeom>
          <a:solidFill>
            <a:srgbClr val="B5B5B5">
              <a:alpha val="10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 1">
  <p:cSld name="SECTION_HEADER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12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2">
  <p:cSld name="SECTION_HEADER_1_1_1_1_1_1_1_1_1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12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3">
  <p:cSld name="SECTION_HEADER_1_1_1_1_1_1_1_1_1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13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" name="Google Shape;4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" name="Google Shape;51;p1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2" name="Google Shape;5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5" name="Google Shape;5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9" name="Google Shape;59;p1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" name="Google Shape;60;p1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4" name="Google Shape;6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2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3"/>
          <p:cNvSpPr txBox="1"/>
          <p:nvPr>
            <p:ph type="title"/>
          </p:nvPr>
        </p:nvSpPr>
        <p:spPr>
          <a:xfrm>
            <a:off x="856060" y="463889"/>
            <a:ext cx="7429500" cy="11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23"/>
          <p:cNvSpPr txBox="1"/>
          <p:nvPr>
            <p:ph idx="1" type="body"/>
          </p:nvPr>
        </p:nvSpPr>
        <p:spPr>
          <a:xfrm>
            <a:off x="856059" y="1687115"/>
            <a:ext cx="7429500" cy="26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1pPr>
            <a:lvl2pPr indent="-33655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2pPr>
            <a:lvl3pPr indent="-33655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3pPr>
            <a:lvl4pPr indent="-33655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4pPr>
            <a:lvl5pPr indent="-33655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5pPr>
            <a:lvl6pPr indent="-33655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6pPr>
            <a:lvl7pPr indent="-33655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7pPr>
            <a:lvl8pPr indent="-33655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8pPr>
            <a:lvl9pPr indent="-33655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9pPr>
          </a:lstStyle>
          <a:p/>
        </p:txBody>
      </p:sp>
      <p:sp>
        <p:nvSpPr>
          <p:cNvPr id="74" name="Google Shape;74;p23"/>
          <p:cNvSpPr txBox="1"/>
          <p:nvPr>
            <p:ph idx="10" type="dt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23"/>
          <p:cNvSpPr txBox="1"/>
          <p:nvPr>
            <p:ph idx="11" type="ftr"/>
          </p:nvPr>
        </p:nvSpPr>
        <p:spPr>
          <a:xfrm>
            <a:off x="856058" y="4412456"/>
            <a:ext cx="467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23"/>
          <p:cNvSpPr txBox="1"/>
          <p:nvPr>
            <p:ph idx="12" type="sldNum"/>
          </p:nvPr>
        </p:nvSpPr>
        <p:spPr>
          <a:xfrm>
            <a:off x="7707241" y="4412455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1">
  <p:cSld name="OBJECT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2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3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31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3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1">
  <p:cSld name="SECTION_HEADER_1_1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3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4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3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8" name="Google Shape;108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6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3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3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 2">
  <p:cSld name="SECTION_HEADER_1_1_1_1_1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8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3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 3">
  <p:cSld name="SECTION_HEADER_1_1_1_1_1_1_1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9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3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4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 4">
  <p:cSld name="SECTION_HEADER_1_1_1_1_1_1_1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1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4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4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4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4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33" name="Google Shape;133;p4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" name="Google Shape;134;p4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" name="Google Shape;135;p4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4">
  <p:cSld name="SECTION_HEADER_1_1_1_1_1_1_1_1_1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4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4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5">
  <p:cSld name="SECTION_HEADER_1_1_1_1_1_1_1_1_1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4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 1">
  <p:cSld name="Diseño personalizado 2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5" name="Google Shape;145;p4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6" name="Google Shape;146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9" name="Google Shape;149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2" name="Google Shape;152;p5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3" name="Google Shape;153;p5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4" name="Google Shape;154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7" name="Google Shape;157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0" name="Google Shape;160;p5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1" name="Google Shape;161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4" name="Google Shape;164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5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8" name="Google Shape;168;p5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9" name="Google Shape;169;p5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" name="Google Shape;170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73" name="Google Shape;173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6" name="Google Shape;176;p5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" name="Google Shape;177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OBJECT_1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2" name="Google Shape;182;p5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83" name="Google Shape;183;p5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5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5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>
  <p:cSld name="OBJECT_2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6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9" name="Google Shape;189;p6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6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6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6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8" name="Google Shape;198;p6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99" name="Google Shape;199;p62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7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6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4"/>
          <p:cNvSpPr/>
          <p:nvPr/>
        </p:nvSpPr>
        <p:spPr>
          <a:xfrm>
            <a:off x="1089900" y="995400"/>
            <a:ext cx="6964200" cy="3152700"/>
          </a:xfrm>
          <a:prstGeom prst="rect">
            <a:avLst/>
          </a:prstGeom>
          <a:solidFill>
            <a:srgbClr val="B5B5B5">
              <a:alpha val="10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6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6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6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68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6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7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5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71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7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Google Shape;25;p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7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1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7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7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7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4" name="Google Shape;234;p7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5" name="Google Shape;235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7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0" name="Google Shape;240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" name="Google Shape;241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80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8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8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8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84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8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8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8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7" name="Google Shape;257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0" name="Google Shape;260;p8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1" name="Google Shape;261;p8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2" name="Google Shape;262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5" name="Google Shape;265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8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8" name="Google Shape;268;p8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9" name="Google Shape;269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9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2" name="Google Shape;272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9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9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6" name="Google Shape;276;p9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7" name="Google Shape;277;p9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8" name="Google Shape;278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9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81" name="Google Shape;281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9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Google Shape;284;p9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5" name="Google Shape;285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1">
  <p:cSld name="SECTION_HEADER_1_1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9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4" name="Google Shape;294;p9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5" name="Google Shape;295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9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8" name="Google Shape;298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1" name="Google Shape;301;p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2" name="Google Shape;302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5" name="Google Shape;305;p9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" name="Google Shape;306;p9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" name="Google Shape;307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0" name="Google Shape;310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0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3" name="Google Shape;313;p10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" name="Google Shape;314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0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17" name="Google Shape;317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0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0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1" name="Google Shape;321;p10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2" name="Google Shape;322;p10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3" name="Google Shape;323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0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6" name="Google Shape;326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0.xml"/><Relationship Id="rId28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54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56.xml"/><Relationship Id="rId3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7.xml"/><Relationship Id="rId34" Type="http://schemas.openxmlformats.org/officeDocument/2006/relationships/theme" Target="../theme/theme4.xml"/><Relationship Id="rId15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slideLayout" Target="../slideLayouts/slideLayout60.xml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68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89.xml"/><Relationship Id="rId23" Type="http://schemas.openxmlformats.org/officeDocument/2006/relationships/theme" Target="../theme/theme5.xml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86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10.xml"/><Relationship Id="rId22" Type="http://schemas.openxmlformats.org/officeDocument/2006/relationships/slideLayout" Target="../slideLayouts/slideLayout112.xml"/><Relationship Id="rId21" Type="http://schemas.openxmlformats.org/officeDocument/2006/relationships/slideLayout" Target="../slideLayouts/slideLayout111.xml"/><Relationship Id="rId24" Type="http://schemas.openxmlformats.org/officeDocument/2006/relationships/slideLayout" Target="../slideLayouts/slideLayout114.xml"/><Relationship Id="rId23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26" Type="http://schemas.openxmlformats.org/officeDocument/2006/relationships/slideLayout" Target="../slideLayouts/slideLayout116.xml"/><Relationship Id="rId25" Type="http://schemas.openxmlformats.org/officeDocument/2006/relationships/slideLayout" Target="../slideLayouts/slideLayout115.xml"/><Relationship Id="rId28" Type="http://schemas.openxmlformats.org/officeDocument/2006/relationships/slideLayout" Target="../slideLayouts/slideLayout118.xml"/><Relationship Id="rId27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6.xml"/><Relationship Id="rId29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8.xml"/><Relationship Id="rId31" Type="http://schemas.openxmlformats.org/officeDocument/2006/relationships/slideLayout" Target="../slideLayouts/slideLayout121.xml"/><Relationship Id="rId30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01.xml"/><Relationship Id="rId33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00.xml"/><Relationship Id="rId32" Type="http://schemas.openxmlformats.org/officeDocument/2006/relationships/slideLayout" Target="../slideLayouts/slideLayout122.xml"/><Relationship Id="rId13" Type="http://schemas.openxmlformats.org/officeDocument/2006/relationships/slideLayout" Target="../slideLayouts/slideLayout103.xml"/><Relationship Id="rId35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02.xml"/><Relationship Id="rId34" Type="http://schemas.openxmlformats.org/officeDocument/2006/relationships/slideLayout" Target="../slideLayouts/slideLayout124.xml"/><Relationship Id="rId15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04.xml"/><Relationship Id="rId36" Type="http://schemas.openxmlformats.org/officeDocument/2006/relationships/theme" Target="../theme/theme6.xml"/><Relationship Id="rId17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06.xml"/><Relationship Id="rId19" Type="http://schemas.openxmlformats.org/officeDocument/2006/relationships/slideLayout" Target="../slideLayouts/slideLayout109.xml"/><Relationship Id="rId18" Type="http://schemas.openxmlformats.org/officeDocument/2006/relationships/slideLayout" Target="../slideLayouts/slideLayout10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4" name="Google Shape;194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5" name="Google Shape;195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0" name="Google Shape;290;p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1" name="Google Shape;291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  <p:sldLayoutId id="2147483755" r:id="rId18"/>
    <p:sldLayoutId id="2147483756" r:id="rId19"/>
    <p:sldLayoutId id="2147483757" r:id="rId20"/>
    <p:sldLayoutId id="2147483758" r:id="rId21"/>
    <p:sldLayoutId id="2147483759" r:id="rId22"/>
    <p:sldLayoutId id="2147483760" r:id="rId23"/>
    <p:sldLayoutId id="2147483761" r:id="rId24"/>
    <p:sldLayoutId id="2147483762" r:id="rId25"/>
    <p:sldLayoutId id="2147483763" r:id="rId26"/>
    <p:sldLayoutId id="2147483764" r:id="rId27"/>
    <p:sldLayoutId id="2147483765" r:id="rId28"/>
    <p:sldLayoutId id="2147483766" r:id="rId29"/>
    <p:sldLayoutId id="2147483767" r:id="rId30"/>
    <p:sldLayoutId id="2147483768" r:id="rId31"/>
    <p:sldLayoutId id="2147483769" r:id="rId32"/>
    <p:sldLayoutId id="2147483770" r:id="rId33"/>
    <p:sldLayoutId id="2147483771" r:id="rId34"/>
    <p:sldLayoutId id="214748377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9.png"/><Relationship Id="rId4" Type="http://schemas.openxmlformats.org/officeDocument/2006/relationships/image" Target="../media/image90.png"/><Relationship Id="rId9" Type="http://schemas.openxmlformats.org/officeDocument/2006/relationships/image" Target="../media/image100.png"/><Relationship Id="rId5" Type="http://schemas.openxmlformats.org/officeDocument/2006/relationships/image" Target="../media/image88.png"/><Relationship Id="rId6" Type="http://schemas.openxmlformats.org/officeDocument/2006/relationships/image" Target="../media/image102.png"/><Relationship Id="rId7" Type="http://schemas.openxmlformats.org/officeDocument/2006/relationships/image" Target="../media/image101.png"/><Relationship Id="rId8" Type="http://schemas.openxmlformats.org/officeDocument/2006/relationships/image" Target="../media/image87.png"/><Relationship Id="rId10" Type="http://schemas.openxmlformats.org/officeDocument/2006/relationships/image" Target="../media/image10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2.png"/><Relationship Id="rId4" Type="http://schemas.openxmlformats.org/officeDocument/2006/relationships/image" Target="../media/image1.png"/><Relationship Id="rId5" Type="http://schemas.openxmlformats.org/officeDocument/2006/relationships/hyperlink" Target="https://trends.google.com/trends/?geo=US" TargetMode="External"/><Relationship Id="rId6" Type="http://schemas.openxmlformats.org/officeDocument/2006/relationships/image" Target="../media/image104.png"/><Relationship Id="rId7" Type="http://schemas.openxmlformats.org/officeDocument/2006/relationships/hyperlink" Target="https://padlet.com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1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9.png"/><Relationship Id="rId4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4.png"/><Relationship Id="rId4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7.png"/><Relationship Id="rId4" Type="http://schemas.openxmlformats.org/officeDocument/2006/relationships/image" Target="../media/image9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3.png"/><Relationship Id="rId4" Type="http://schemas.openxmlformats.org/officeDocument/2006/relationships/image" Target="../media/image110.png"/><Relationship Id="rId5" Type="http://schemas.openxmlformats.org/officeDocument/2006/relationships/image" Target="../media/image1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3.png"/><Relationship Id="rId4" Type="http://schemas.openxmlformats.org/officeDocument/2006/relationships/image" Target="../media/image1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8.png"/><Relationship Id="rId4" Type="http://schemas.openxmlformats.org/officeDocument/2006/relationships/image" Target="../media/image1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22.png"/><Relationship Id="rId4" Type="http://schemas.openxmlformats.org/officeDocument/2006/relationships/image" Target="../media/image116.png"/><Relationship Id="rId5" Type="http://schemas.openxmlformats.org/officeDocument/2006/relationships/image" Target="../media/image120.png"/><Relationship Id="rId6" Type="http://schemas.openxmlformats.org/officeDocument/2006/relationships/image" Target="../media/image1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17.png"/><Relationship Id="rId4" Type="http://schemas.openxmlformats.org/officeDocument/2006/relationships/image" Target="../media/image124.png"/><Relationship Id="rId5" Type="http://schemas.openxmlformats.org/officeDocument/2006/relationships/image" Target="../media/image119.png"/><Relationship Id="rId6" Type="http://schemas.openxmlformats.org/officeDocument/2006/relationships/image" Target="../media/image1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29.png"/><Relationship Id="rId4" Type="http://schemas.openxmlformats.org/officeDocument/2006/relationships/image" Target="../media/image126.png"/><Relationship Id="rId5" Type="http://schemas.openxmlformats.org/officeDocument/2006/relationships/image" Target="../media/image115.png"/><Relationship Id="rId6" Type="http://schemas.openxmlformats.org/officeDocument/2006/relationships/image" Target="../media/image1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27.png"/><Relationship Id="rId4" Type="http://schemas.openxmlformats.org/officeDocument/2006/relationships/image" Target="../media/image121.png"/><Relationship Id="rId5" Type="http://schemas.openxmlformats.org/officeDocument/2006/relationships/image" Target="../media/image123.png"/><Relationship Id="rId6" Type="http://schemas.openxmlformats.org/officeDocument/2006/relationships/image" Target="../media/image1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31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131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3" name="Google Shape;393;p131"/>
          <p:cNvSpPr txBox="1"/>
          <p:nvPr/>
        </p:nvSpPr>
        <p:spPr>
          <a:xfrm>
            <a:off x="3655975" y="2541075"/>
            <a:ext cx="240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4" name="Google Shape;394;p131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Google Shape;395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5100" y="3654844"/>
            <a:ext cx="3933794" cy="16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40"/>
          <p:cNvSpPr txBox="1"/>
          <p:nvPr/>
        </p:nvSpPr>
        <p:spPr>
          <a:xfrm>
            <a:off x="1461300" y="2216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Ejemplos de aplicación de ML</a:t>
            </a:r>
            <a:endParaRPr b="1" sz="3800">
              <a:solidFill>
                <a:schemeClr val="dk1"/>
              </a:solidFill>
              <a:highlight>
                <a:srgbClr val="DEFC52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41"/>
          <p:cNvSpPr txBox="1"/>
          <p:nvPr/>
        </p:nvSpPr>
        <p:spPr>
          <a:xfrm>
            <a:off x="4497825" y="2112600"/>
            <a:ext cx="39798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69875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Arial"/>
              <a:buChar char="✓"/>
            </a:pP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¿Saber lo que los clientes dicen acerca de nosotros en Twitter?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👉 Machine learning combinado con creación de reglas lingüísticas.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69875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Arial"/>
              <a:buChar char="✓"/>
            </a:pP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¿Detección de fraudes?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👉 Uno de los usos más importantes en la actualidad del ML.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141"/>
          <p:cNvSpPr txBox="1"/>
          <p:nvPr/>
        </p:nvSpPr>
        <p:spPr>
          <a:xfrm>
            <a:off x="542575" y="1963900"/>
            <a:ext cx="3844800" cy="241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69875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Arial"/>
              <a:buChar char="✓"/>
            </a:pP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¿El automóvil de conducción autónoma de Google?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👉 La esencia del Machine Learning.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69875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Arial"/>
              <a:buChar char="✓"/>
            </a:pP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¿Ofertas de recomendación en línea como las de Amazon y Netflix? 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👉 Aplicaciones de ML para la vida diaria.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b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4" name="Google Shape;474;p141"/>
          <p:cNvSpPr txBox="1"/>
          <p:nvPr/>
        </p:nvSpPr>
        <p:spPr>
          <a:xfrm>
            <a:off x="643300" y="950500"/>
            <a:ext cx="62214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Ejemplos 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42"/>
          <p:cNvSpPr txBox="1"/>
          <p:nvPr/>
        </p:nvSpPr>
        <p:spPr>
          <a:xfrm>
            <a:off x="794450" y="865984"/>
            <a:ext cx="78414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Ejemplos de aplicación         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0" name="Google Shape;480;p142"/>
          <p:cNvSpPr txBox="1"/>
          <p:nvPr>
            <p:ph idx="4294967295" type="body"/>
          </p:nvPr>
        </p:nvSpPr>
        <p:spPr>
          <a:xfrm>
            <a:off x="794450" y="1633700"/>
            <a:ext cx="4250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Google RankBrain: componente del algoritmo central de Google que utiliza ML para determinar los resultados más relevantes para las consultas del motor de búsqueda. (ML)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Google DeepMind: DeepMind ha creado una red neuronal que aprende a jugar videojuegos de una manera similar a la de los humanos como una máquina de Turing neuronal (DL)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81" name="Google Shape;481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9850" y="1854983"/>
            <a:ext cx="2768524" cy="1535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43"/>
          <p:cNvSpPr txBox="1"/>
          <p:nvPr/>
        </p:nvSpPr>
        <p:spPr>
          <a:xfrm>
            <a:off x="2101650" y="992400"/>
            <a:ext cx="3146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Algoritmos Facebook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M Sans"/>
              <a:buChar char="●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DeepFace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M Sans"/>
              <a:buChar char="●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EdgeRank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M Sans"/>
              <a:buChar char="●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FBLearner flow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7" name="Google Shape;487;p143"/>
          <p:cNvSpPr txBox="1"/>
          <p:nvPr/>
        </p:nvSpPr>
        <p:spPr>
          <a:xfrm>
            <a:off x="2061350" y="3277525"/>
            <a:ext cx="1815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Algoritmos Netflix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M Sans"/>
              <a:buChar char="●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Cinematch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8" name="Google Shape;488;p143"/>
          <p:cNvSpPr txBox="1"/>
          <p:nvPr/>
        </p:nvSpPr>
        <p:spPr>
          <a:xfrm>
            <a:off x="5943600" y="992400"/>
            <a:ext cx="33900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Algoritmos Spotify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M Sans"/>
              <a:buChar char="●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BART (Bandit for Recommendations as Treatments)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M Sans"/>
              <a:buChar char="●"/>
            </a:pPr>
            <a:r>
              <a:rPr b="0" i="0" lang="es" sz="135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Last.fm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9" name="Google Shape;489;p143"/>
          <p:cNvSpPr txBox="1"/>
          <p:nvPr/>
        </p:nvSpPr>
        <p:spPr>
          <a:xfrm>
            <a:off x="2171450" y="2279450"/>
            <a:ext cx="33063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Algoritmos OpenAI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M Sans"/>
              <a:buChar char="●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OpenAI Five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0" name="Google Shape;490;p143"/>
          <p:cNvSpPr txBox="1"/>
          <p:nvPr/>
        </p:nvSpPr>
        <p:spPr>
          <a:xfrm>
            <a:off x="5943600" y="2171750"/>
            <a:ext cx="2935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Algoritmos Microsoft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M Sans"/>
              <a:buChar char="●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DMLTK (Distributed Machine Learning Toolkit)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1" name="Google Shape;491;p143"/>
          <p:cNvSpPr txBox="1"/>
          <p:nvPr/>
        </p:nvSpPr>
        <p:spPr>
          <a:xfrm>
            <a:off x="5943600" y="4359188"/>
            <a:ext cx="2935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Algoritmos Amazon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M Sans"/>
              <a:buChar char="●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A9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2" name="Google Shape;492;p143"/>
          <p:cNvSpPr txBox="1"/>
          <p:nvPr/>
        </p:nvSpPr>
        <p:spPr>
          <a:xfrm>
            <a:off x="5972400" y="3203800"/>
            <a:ext cx="3077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Algoritmos Apple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M Sans"/>
              <a:buChar char="●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Proyecto CALO (</a:t>
            </a:r>
            <a:r>
              <a:rPr b="0" i="0" lang="es" sz="135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Cognitive Assistant that Learns and Organize)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3" name="Google Shape;493;p143"/>
          <p:cNvSpPr txBox="1"/>
          <p:nvPr/>
        </p:nvSpPr>
        <p:spPr>
          <a:xfrm>
            <a:off x="2060375" y="4143500"/>
            <a:ext cx="237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Algoritmos Twitter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M Sans"/>
              <a:buChar char="●"/>
            </a:pPr>
            <a:r>
              <a:rPr b="0" i="0" lang="es" sz="135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 Smart Image Cropping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94" name="Google Shape;494;p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7813" y="3265700"/>
            <a:ext cx="1368033" cy="76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1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6363" y="4248800"/>
            <a:ext cx="1103437" cy="6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1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4596" y="1140658"/>
            <a:ext cx="769500" cy="7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143"/>
          <p:cNvPicPr preferRelativeResize="0"/>
          <p:nvPr/>
        </p:nvPicPr>
        <p:blipFill rotWithShape="1">
          <a:blip r:embed="rId6">
            <a:alphaModFix/>
          </a:blip>
          <a:srcRect b="0" l="23856" r="24806" t="12884"/>
          <a:stretch/>
        </p:blipFill>
        <p:spPr>
          <a:xfrm>
            <a:off x="941252" y="2110563"/>
            <a:ext cx="896201" cy="104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1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0463" y="3173313"/>
            <a:ext cx="1815233" cy="95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1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38550" y="1094250"/>
            <a:ext cx="769500" cy="7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1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77088" y="2249163"/>
            <a:ext cx="769500" cy="7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14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71075" y="4282250"/>
            <a:ext cx="769500" cy="7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143"/>
          <p:cNvSpPr txBox="1"/>
          <p:nvPr/>
        </p:nvSpPr>
        <p:spPr>
          <a:xfrm>
            <a:off x="796375" y="317934"/>
            <a:ext cx="78414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Ejemplos de aplicación         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44"/>
          <p:cNvSpPr txBox="1"/>
          <p:nvPr/>
        </p:nvSpPr>
        <p:spPr>
          <a:xfrm>
            <a:off x="815200" y="2257100"/>
            <a:ext cx="8058900" cy="21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69875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Recursos de preparación de datos.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69875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Algoritmos – básicos y avanzados.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69875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Automatización y procesos iterativos.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69875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Escalabilidad del Modelo en producción.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08" name="Google Shape;508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3747" y="1907242"/>
            <a:ext cx="2421351" cy="2494252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144"/>
          <p:cNvSpPr txBox="1"/>
          <p:nvPr/>
        </p:nvSpPr>
        <p:spPr>
          <a:xfrm>
            <a:off x="371825" y="519750"/>
            <a:ext cx="79638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se requiere para crear buenos sistemas de machine learning?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4" name="Google Shape;514;p145"/>
          <p:cNvGrpSpPr/>
          <p:nvPr/>
        </p:nvGrpSpPr>
        <p:grpSpPr>
          <a:xfrm>
            <a:off x="473370" y="619431"/>
            <a:ext cx="738905" cy="738905"/>
            <a:chOff x="575612" y="1950748"/>
            <a:chExt cx="431100" cy="431100"/>
          </a:xfrm>
        </p:grpSpPr>
        <p:sp>
          <p:nvSpPr>
            <p:cNvPr id="515" name="Google Shape;515;p145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16" name="Google Shape;516;p145" title="ícono para pens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7" name="Google Shape;517;p145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8" name="Google Shape;518;p145"/>
          <p:cNvSpPr txBox="1"/>
          <p:nvPr/>
        </p:nvSpPr>
        <p:spPr>
          <a:xfrm>
            <a:off x="473350" y="1626100"/>
            <a:ext cx="83388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Si quisiéramos resolver un problema donde tenemos información georeferenciada de clientes ¿cómo podríamos utilizar el ML para incrementar las ventas de un producto? 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9" name="Google Shape;519;p145"/>
          <p:cNvSpPr txBox="1"/>
          <p:nvPr/>
        </p:nvSpPr>
        <p:spPr>
          <a:xfrm>
            <a:off x="473350" y="4109575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0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Contesta mediante el chat de Zoom </a:t>
            </a:r>
            <a:endParaRPr b="0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46"/>
          <p:cNvSpPr txBox="1"/>
          <p:nvPr/>
        </p:nvSpPr>
        <p:spPr>
          <a:xfrm>
            <a:off x="1392488" y="184222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Modelo analítico en </a:t>
            </a:r>
            <a:r>
              <a:rPr b="1" i="0" lang="es" sz="4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Ciencia de datos </a:t>
            </a:r>
            <a:endParaRPr b="1" i="0" sz="4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47"/>
          <p:cNvSpPr txBox="1"/>
          <p:nvPr/>
        </p:nvSpPr>
        <p:spPr>
          <a:xfrm>
            <a:off x="705900" y="1799000"/>
            <a:ext cx="4551600" cy="27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modelos analiticos más usados son: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Helvetica Neue"/>
              <a:buChar char="✓"/>
            </a:pP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Clasificación: 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predecir categorías de interés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Helvetica Neue"/>
              <a:buChar char="✓"/>
            </a:pP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Clustering: 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grupos con base en atributos en común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Helvetica Neue"/>
              <a:buChar char="✓"/>
            </a:pP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Modelos de pronóstico: 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 el fin de anticiparse a eventos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Helvetica Neue"/>
              <a:buChar char="✓"/>
            </a:pP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Detección de atípicos: 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identificar anomalías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Helvetica Neue"/>
              <a:buChar char="✓"/>
            </a:pP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Series de tiempo: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predecir tendencias y comportamientos esperados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0" name="Google Shape;530;p147"/>
          <p:cNvSpPr txBox="1"/>
          <p:nvPr/>
        </p:nvSpPr>
        <p:spPr>
          <a:xfrm>
            <a:off x="643925" y="400925"/>
            <a:ext cx="8438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Modelo analitico en Ciencia de datos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31" name="Google Shape;531;p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5782" y="1693919"/>
            <a:ext cx="2370522" cy="2865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oogle Shape;536;p148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537" name="Google Shape;537;p148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8" name="Google Shape;538;p148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9" name="Google Shape;539;p148"/>
          <p:cNvSpPr txBox="1"/>
          <p:nvPr/>
        </p:nvSpPr>
        <p:spPr>
          <a:xfrm>
            <a:off x="1461300" y="2208625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Investigación sobre ML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0" name="Google Shape;540;p148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15 </a:t>
            </a:r>
            <a:r>
              <a:rPr b="1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1" name="Google Shape;541;p148"/>
          <p:cNvSpPr txBox="1"/>
          <p:nvPr/>
        </p:nvSpPr>
        <p:spPr>
          <a:xfrm>
            <a:off x="987300" y="29475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¡Llevemos lo visto hasta el momento a la acción!</a:t>
            </a:r>
            <a:endParaRPr b="0" i="0" sz="20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49"/>
          <p:cNvGrpSpPr/>
          <p:nvPr/>
        </p:nvGrpSpPr>
        <p:grpSpPr>
          <a:xfrm>
            <a:off x="457347" y="468297"/>
            <a:ext cx="431074" cy="431074"/>
            <a:chOff x="974706" y="2467173"/>
            <a:chExt cx="738900" cy="738900"/>
          </a:xfrm>
        </p:grpSpPr>
        <p:sp>
          <p:nvSpPr>
            <p:cNvPr id="547" name="Google Shape;547;p149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8" name="Google Shape;548;p149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9" name="Google Shape;549;p149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Investigación ML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50" name="Google Shape;550;p1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149"/>
          <p:cNvSpPr txBox="1"/>
          <p:nvPr/>
        </p:nvSpPr>
        <p:spPr>
          <a:xfrm>
            <a:off x="457350" y="1940938"/>
            <a:ext cx="4987200" cy="3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Descripción de la actividad. 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DM Sans"/>
              <a:buAutoNum type="arabicPeriod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Ingresar a la siguiente página web: </a:t>
            </a:r>
            <a:r>
              <a:rPr b="0" i="0" lang="es" sz="135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5"/>
              </a:rPr>
              <a:t>https://trends.google.com/trends/?geo=US</a:t>
            </a:r>
            <a:br>
              <a:rPr lang="es" sz="1350">
                <a:latin typeface="DM Sans"/>
                <a:ea typeface="DM Sans"/>
                <a:cs typeface="DM Sans"/>
                <a:sym typeface="DM Sans"/>
              </a:rPr>
            </a:b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DM Sans"/>
              <a:buAutoNum type="arabicPeriod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Seleccionar su país correspondiente.</a:t>
            </a:r>
            <a:br>
              <a:rPr lang="es" sz="1350">
                <a:latin typeface="DM Sans"/>
                <a:ea typeface="DM Sans"/>
                <a:cs typeface="DM Sans"/>
                <a:sym typeface="DM Sans"/>
              </a:rPr>
            </a:b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DM Sans"/>
              <a:buAutoNum type="arabicPeriod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Identificar que temas relacionados se observan y evolución temporal reciente.</a:t>
            </a:r>
            <a:br>
              <a:rPr lang="es" sz="1350">
                <a:latin typeface="DM Sans"/>
                <a:ea typeface="DM Sans"/>
                <a:cs typeface="DM Sans"/>
                <a:sym typeface="DM Sans"/>
              </a:rPr>
            </a:b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DM Sans"/>
              <a:buAutoNum type="arabicPeriod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Explorar tres temas de interés y analizar las tendencias del momento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2" name="Google Shape;552;p149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53" name="Google Shape;553;p1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10932" y="1081744"/>
            <a:ext cx="2370522" cy="2865466"/>
          </a:xfrm>
          <a:prstGeom prst="rect">
            <a:avLst/>
          </a:prstGeom>
          <a:noFill/>
          <a:ln cap="flat" cmpd="sng" w="9525">
            <a:solidFill>
              <a:srgbClr val="E8E7E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4" name="Google Shape;554;p149"/>
          <p:cNvSpPr txBox="1"/>
          <p:nvPr/>
        </p:nvSpPr>
        <p:spPr>
          <a:xfrm>
            <a:off x="2466375" y="4692275"/>
            <a:ext cx="4437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Herramienta sugerida: </a:t>
            </a:r>
            <a:r>
              <a:rPr b="0" i="0" lang="es" sz="1350" u="sng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Padlet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32"/>
          <p:cNvSpPr txBox="1"/>
          <p:nvPr/>
        </p:nvSpPr>
        <p:spPr>
          <a:xfrm>
            <a:off x="1461300" y="2176775"/>
            <a:ext cx="62214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Aprendizaje Supervisado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1" name="Google Shape;401;p132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Unidad 7</a:t>
            </a:r>
            <a:r>
              <a:rPr b="1" i="0" lang="es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r>
              <a:rPr b="0" i="0" lang="es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DATA SCIENCE</a:t>
            </a:r>
            <a:endParaRPr b="0" i="0" sz="16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02" name="Google Shape;402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5100" y="3654844"/>
            <a:ext cx="3933794" cy="16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50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Aprendizaje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supervisado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1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5025" y="878338"/>
            <a:ext cx="6918750" cy="345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52"/>
          <p:cNvSpPr txBox="1"/>
          <p:nvPr/>
        </p:nvSpPr>
        <p:spPr>
          <a:xfrm>
            <a:off x="1404863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Clasificación</a:t>
            </a:r>
            <a:endParaRPr b="1" i="0" sz="4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53"/>
          <p:cNvSpPr txBox="1"/>
          <p:nvPr/>
        </p:nvSpPr>
        <p:spPr>
          <a:xfrm>
            <a:off x="1461300" y="221625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Árboles de decisión</a:t>
            </a:r>
            <a:endParaRPr b="1" sz="3800">
              <a:solidFill>
                <a:schemeClr val="dk1"/>
              </a:solidFill>
              <a:highlight>
                <a:srgbClr val="DEFC52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54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1" name="Google Shape;581;p154"/>
          <p:cNvSpPr txBox="1"/>
          <p:nvPr/>
        </p:nvSpPr>
        <p:spPr>
          <a:xfrm>
            <a:off x="473350" y="1626100"/>
            <a:ext cx="75558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Análisis de Algoritmos de Clasificación.</a:t>
            </a:r>
            <a:endParaRPr b="1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El profesor hará una demostración compartiendo pantalla de la </a:t>
            </a: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creación y visualización de un árbol de decisión usando Scikit-Learn y Matplotlib</a:t>
            </a: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Tiempo estimado: 1</a:t>
            </a:r>
            <a:r>
              <a:rPr lang="es" sz="25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0</a:t>
            </a:r>
            <a:r>
              <a:rPr b="0" i="0" lang="es" sz="25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minutos</a:t>
            </a:r>
            <a:endParaRPr b="0" i="0" sz="25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82" name="Google Shape;582;p154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583" name="Google Shape;583;p15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4" name="Google Shape;584;p154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55"/>
          <p:cNvSpPr txBox="1"/>
          <p:nvPr/>
        </p:nvSpPr>
        <p:spPr>
          <a:xfrm>
            <a:off x="1461300" y="221625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Ejemplos de aplicación</a:t>
            </a:r>
            <a:endParaRPr b="1" sz="3800">
              <a:solidFill>
                <a:schemeClr val="dk1"/>
              </a:solidFill>
              <a:highlight>
                <a:srgbClr val="DEFC52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56"/>
          <p:cNvSpPr txBox="1"/>
          <p:nvPr/>
        </p:nvSpPr>
        <p:spPr>
          <a:xfrm>
            <a:off x="0" y="390375"/>
            <a:ext cx="7305600" cy="446400"/>
          </a:xfrm>
          <a:prstGeom prst="rect">
            <a:avLst/>
          </a:prstGeom>
          <a:solidFill>
            <a:srgbClr val="EEFF4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</a:t>
            </a:r>
            <a:endParaRPr b="0" i="0" sz="1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5" name="Google Shape;595;p156"/>
          <p:cNvSpPr txBox="1"/>
          <p:nvPr/>
        </p:nvSpPr>
        <p:spPr>
          <a:xfrm>
            <a:off x="594425" y="1086200"/>
            <a:ext cx="3934200" cy="390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matplotlib </a:t>
            </a: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pyplot </a:t>
            </a: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plt</a:t>
            </a:r>
            <a:endParaRPr b="0" i="0" sz="9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sklearn </a:t>
            </a: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datasets</a:t>
            </a:r>
            <a:endParaRPr b="0" i="0" sz="9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sklearn.tree </a:t>
            </a: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DecisionTreeClassifier</a:t>
            </a:r>
            <a:endParaRPr b="0" i="0" sz="9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sklearn </a:t>
            </a: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tree</a:t>
            </a:r>
            <a:endParaRPr b="0" i="0" sz="9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Cargar los datos</a:t>
            </a:r>
            <a:endParaRPr b="0" i="0" sz="9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iris = datasets.load_iris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 = iris.data</a:t>
            </a:r>
            <a:endParaRPr b="0" i="0" sz="9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y = iris.target</a:t>
            </a:r>
            <a:endParaRPr b="0" i="0" sz="9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ajustar arbol de decisión simple con hiperparametros (defecto)</a:t>
            </a:r>
            <a:endParaRPr b="0" i="0" sz="9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clf = DecisionTreeClassifier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random_state=</a:t>
            </a:r>
            <a:r>
              <a:rPr b="0" i="0" lang="es" sz="9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1234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model = clf.fit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Graficando</a:t>
            </a:r>
            <a:endParaRPr b="0" i="0" sz="9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fig = plt.figure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figsize=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9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18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9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 = tree.plot_tree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clf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feature_names=iris.feature_names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0" i="0" sz="9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class_names=iris.target_names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filled=</a:t>
            </a:r>
            <a:r>
              <a:rPr b="0" i="0" lang="es" sz="95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9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96" name="Google Shape;596;p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3350" y="1489299"/>
            <a:ext cx="4420650" cy="24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1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156"/>
          <p:cNvSpPr txBox="1"/>
          <p:nvPr/>
        </p:nvSpPr>
        <p:spPr>
          <a:xfrm>
            <a:off x="0" y="303825"/>
            <a:ext cx="7319100" cy="646500"/>
          </a:xfrm>
          <a:prstGeom prst="rect">
            <a:avLst/>
          </a:prstGeom>
          <a:solidFill>
            <a:srgbClr val="DEFC5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b="1" i="0" sz="3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57"/>
          <p:cNvSpPr txBox="1"/>
          <p:nvPr/>
        </p:nvSpPr>
        <p:spPr>
          <a:xfrm>
            <a:off x="0" y="303825"/>
            <a:ext cx="7319100" cy="646500"/>
          </a:xfrm>
          <a:prstGeom prst="rect">
            <a:avLst/>
          </a:prstGeom>
          <a:solidFill>
            <a:srgbClr val="DEFC5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b="1" i="0" sz="3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4" name="Google Shape;604;p157"/>
          <p:cNvSpPr txBox="1"/>
          <p:nvPr/>
        </p:nvSpPr>
        <p:spPr>
          <a:xfrm>
            <a:off x="585425" y="1316250"/>
            <a:ext cx="4485300" cy="2100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dtreeviz.trees </a:t>
            </a:r>
            <a:r>
              <a:rPr b="0" i="0" lang="es" sz="10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dtreeviz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Una forma diferente de ver el arbol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viz = dtreeviz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clf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target_name=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"target"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feature_names=iris.feature_names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class_names=</a:t>
            </a:r>
            <a:r>
              <a:rPr b="0" i="0" lang="es" sz="1050" u="none" cap="none" strike="noStrike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iris.target_names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viz.save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"decision_tree.svg"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Guardar la imagen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viz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05" name="Google Shape;605;p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55300" y="1236250"/>
            <a:ext cx="3525952" cy="3308301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157"/>
          <p:cNvSpPr txBox="1"/>
          <p:nvPr/>
        </p:nvSpPr>
        <p:spPr>
          <a:xfrm>
            <a:off x="585425" y="3417150"/>
            <a:ext cx="4367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 este caso además de mostrarnos las divisiones nos proporciona la cantidad de individuos en cada categoría así como su ubicación en la distribución de la variable.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07" name="Google Shape;607;p1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2" name="Google Shape;612;p158"/>
          <p:cNvGrpSpPr/>
          <p:nvPr/>
        </p:nvGrpSpPr>
        <p:grpSpPr>
          <a:xfrm>
            <a:off x="473371" y="619433"/>
            <a:ext cx="738905" cy="738905"/>
            <a:chOff x="575612" y="1950748"/>
            <a:chExt cx="431100" cy="431100"/>
          </a:xfrm>
        </p:grpSpPr>
        <p:sp>
          <p:nvSpPr>
            <p:cNvPr id="613" name="Google Shape;613;p158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4" name="Google Shape;614;p158" title="ícono para pens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5" name="Google Shape;615;p158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s" sz="35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Respondemos</a:t>
            </a:r>
            <a:endParaRPr b="1" i="0" sz="3500" u="none" cap="none" strike="noStrike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6" name="Google Shape;616;p158"/>
          <p:cNvSpPr txBox="1"/>
          <p:nvPr/>
        </p:nvSpPr>
        <p:spPr>
          <a:xfrm>
            <a:off x="473350" y="1626100"/>
            <a:ext cx="7169400" cy="2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Según lo trabajado, respondemos la siguiente encuesta antes de salir de break.</a:t>
            </a:r>
            <a:endParaRPr sz="2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" sz="2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Spoiler: a la vuelta haremos la puesta en común</a:t>
            </a:r>
            <a:endParaRPr b="0" i="0" sz="21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59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" sz="5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</a:t>
            </a:r>
            <a:endParaRPr b="0" i="0" sz="5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2" name="Google Shape;622;p159"/>
          <p:cNvSpPr txBox="1"/>
          <p:nvPr/>
        </p:nvSpPr>
        <p:spPr>
          <a:xfrm>
            <a:off x="2998200" y="2971950"/>
            <a:ext cx="314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¡10 minutos y volvemos!</a:t>
            </a:r>
            <a:endParaRPr b="0" i="0" sz="2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33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08" name="Google Shape;408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438" y="1545313"/>
            <a:ext cx="196975" cy="19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21787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133"/>
          <p:cNvSpPr txBox="1"/>
          <p:nvPr/>
        </p:nvSpPr>
        <p:spPr>
          <a:xfrm>
            <a:off x="2566611" y="1457588"/>
            <a:ext cx="42813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Definir </a:t>
            </a: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modelo analítico en Ciencia de Datos y sus etapas.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Realizar </a:t>
            </a: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una introducción en conceptos sobre Machine Learning.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Describir </a:t>
            </a: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tipos de Aprendizajes dentro de ML.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11" name="Google Shape;411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2968863"/>
            <a:ext cx="196975" cy="196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2" name="Google Shape;412;p133"/>
          <p:cNvCxnSpPr>
            <a:stCxn id="408" idx="2"/>
            <a:endCxn id="409" idx="0"/>
          </p:cNvCxnSpPr>
          <p:nvPr/>
        </p:nvCxnSpPr>
        <p:spPr>
          <a:xfrm flipH="1" rot="-5400000">
            <a:off x="2052976" y="1960238"/>
            <a:ext cx="4365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3" name="Google Shape;413;p133"/>
          <p:cNvCxnSpPr>
            <a:stCxn id="409" idx="2"/>
            <a:endCxn id="411" idx="0"/>
          </p:cNvCxnSpPr>
          <p:nvPr/>
        </p:nvCxnSpPr>
        <p:spPr>
          <a:xfrm flipH="1" rot="-5400000">
            <a:off x="1974376" y="2671938"/>
            <a:ext cx="593100" cy="6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14" name="Google Shape;414;p1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2876" y="348583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133"/>
          <p:cNvSpPr txBox="1"/>
          <p:nvPr/>
        </p:nvSpPr>
        <p:spPr>
          <a:xfrm>
            <a:off x="2566611" y="3409638"/>
            <a:ext cx="42813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Profundizar </a:t>
            </a: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el tipo de Aprendizaje Supervisado.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Identificar </a:t>
            </a: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algoritmos principales de Clasificación y Regresión.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16" name="Google Shape;416;p1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2576" y="4119238"/>
            <a:ext cx="196975" cy="196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7" name="Google Shape;417;p133"/>
          <p:cNvCxnSpPr>
            <a:stCxn id="414" idx="2"/>
            <a:endCxn id="416" idx="0"/>
          </p:cNvCxnSpPr>
          <p:nvPr/>
        </p:nvCxnSpPr>
        <p:spPr>
          <a:xfrm flipH="1" rot="-5400000">
            <a:off x="2053413" y="3900763"/>
            <a:ext cx="4365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8" name="Google Shape;418;p133"/>
          <p:cNvCxnSpPr/>
          <p:nvPr/>
        </p:nvCxnSpPr>
        <p:spPr>
          <a:xfrm flipH="1" rot="-5400000">
            <a:off x="2053413" y="3291163"/>
            <a:ext cx="4365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60"/>
          <p:cNvSpPr/>
          <p:nvPr/>
        </p:nvSpPr>
        <p:spPr>
          <a:xfrm>
            <a:off x="4202556" y="1679973"/>
            <a:ext cx="738900" cy="738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160"/>
          <p:cNvSpPr txBox="1"/>
          <p:nvPr/>
        </p:nvSpPr>
        <p:spPr>
          <a:xfrm>
            <a:off x="1461300" y="261105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Puesta en común</a:t>
            </a:r>
            <a:endParaRPr b="1" sz="400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29" name="Google Shape;629;p160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630" name="Google Shape;630;p160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31" name="Google Shape;631;p160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632" name="Google Shape;632;p160" title="ícono de actividad colaborativ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638" y="1823097"/>
            <a:ext cx="452650" cy="4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61"/>
          <p:cNvSpPr txBox="1"/>
          <p:nvPr/>
        </p:nvSpPr>
        <p:spPr>
          <a:xfrm>
            <a:off x="1461300" y="221625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Regresión lógica</a:t>
            </a:r>
            <a:endParaRPr b="1" sz="3800">
              <a:solidFill>
                <a:schemeClr val="dk1"/>
              </a:solidFill>
              <a:highlight>
                <a:srgbClr val="DEFC52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6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Regresión logística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3" name="Google Shape;643;p162"/>
          <p:cNvSpPr txBox="1"/>
          <p:nvPr/>
        </p:nvSpPr>
        <p:spPr>
          <a:xfrm>
            <a:off x="473350" y="1626100"/>
            <a:ext cx="71694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Técnica de aprendizaje automático que proviene del campo de la estadística. A pesar de su nombre no es un algoritmo, sino que es un método para problemas de clasificación, en los que se obtienen un valor binario entre 0 y 1.</a:t>
            </a:r>
            <a:endParaRPr b="0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63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9" name="Google Shape;649;p163"/>
          <p:cNvSpPr txBox="1"/>
          <p:nvPr/>
        </p:nvSpPr>
        <p:spPr>
          <a:xfrm>
            <a:off x="473350" y="1626100"/>
            <a:ext cx="75558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Análisis de Algoritmos de Regresión</a:t>
            </a:r>
            <a:endParaRPr b="1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El profesor hará una demostración compartiendo pantalla de la</a:t>
            </a: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 implementación de un modelo de regresión logística.</a:t>
            </a: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Tiempo estimado: 1</a:t>
            </a:r>
            <a:r>
              <a:rPr lang="es" sz="25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0</a:t>
            </a:r>
            <a:r>
              <a:rPr b="0" i="0" lang="es" sz="25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minutos</a:t>
            </a:r>
            <a:endParaRPr b="0" i="0" sz="25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650" name="Google Shape;650;p163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651" name="Google Shape;651;p16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52" name="Google Shape;652;p163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64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Aprendizaje supervisado / Clasificación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8" name="Google Shape;658;p164"/>
          <p:cNvSpPr txBox="1"/>
          <p:nvPr/>
        </p:nvSpPr>
        <p:spPr>
          <a:xfrm>
            <a:off x="473350" y="1912525"/>
            <a:ext cx="7169400" cy="30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¿Los Algoritmos de Clasificación como Árboles de Decisión, KNN y la Regresión Logística son los únicos que existen? ¡Por supuesto que no! </a:t>
            </a:r>
            <a:endParaRPr b="0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9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Existen muchos más como ser por ejemplo: </a:t>
            </a:r>
            <a:endParaRPr b="0" i="0" sz="19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9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Support Vector Machines (SVM), Random Forest, entre otros. </a:t>
            </a:r>
            <a:endParaRPr b="0" i="0" sz="19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65"/>
          <p:cNvSpPr txBox="1"/>
          <p:nvPr/>
        </p:nvSpPr>
        <p:spPr>
          <a:xfrm>
            <a:off x="2014500" y="193450"/>
            <a:ext cx="7129500" cy="446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s" sz="17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Ejemplo</a:t>
            </a:r>
            <a:endParaRPr b="1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165"/>
          <p:cNvSpPr txBox="1"/>
          <p:nvPr/>
        </p:nvSpPr>
        <p:spPr>
          <a:xfrm>
            <a:off x="257550" y="766175"/>
            <a:ext cx="4873800" cy="4299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sklearn.datasets </a:t>
            </a: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load_breast_cancer</a:t>
            </a:r>
            <a:endParaRPr b="0" i="0" sz="9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sklearn.linear_model </a:t>
            </a: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LogisticRegression</a:t>
            </a:r>
            <a:endParaRPr b="0" i="0" sz="9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sklearn.metrics </a:t>
            </a: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accuracy_score</a:t>
            </a:r>
            <a:endParaRPr b="0" i="0" sz="9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sklearn.model_selection </a:t>
            </a: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train_test_split</a:t>
            </a:r>
            <a:endParaRPr b="0" i="0" sz="9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 = load_breast_cancer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return_X_y=</a:t>
            </a:r>
            <a:r>
              <a:rPr b="0" i="0" lang="es" sz="95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Separacion train/tet</a:t>
            </a:r>
            <a:endParaRPr b="0" i="0" sz="9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X_train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X_test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y_train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y_test = train_test_split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model = LogisticRegression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max_iter=</a:t>
            </a:r>
            <a:r>
              <a:rPr b="0" i="0" lang="es" sz="9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10000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n_jobs=</a:t>
            </a:r>
            <a:r>
              <a:rPr b="0" i="0" lang="es" sz="9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-1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Ajustar modelo</a:t>
            </a:r>
            <a:endParaRPr b="0" i="0" sz="9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model.fit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X_train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y_train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#Predicciones</a:t>
            </a:r>
            <a:endParaRPr b="0" i="0" sz="9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predicciones = model.predict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X_test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sklearn.metrics </a:t>
            </a: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confusion_matrix</a:t>
            </a:r>
            <a:endParaRPr b="0" i="0" sz="9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cf_matrix = confusion_matrix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y_test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predicciones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seaborn </a:t>
            </a: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sns</a:t>
            </a:r>
            <a:endParaRPr b="0" i="0" sz="9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ax = sns.heatmap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cf_matrix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annot=</a:t>
            </a:r>
            <a:r>
              <a:rPr b="0" i="0" lang="es" sz="95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cmap=</a:t>
            </a:r>
            <a:r>
              <a:rPr b="0" i="0" lang="es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'Blues'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ax.set_title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'Matriz de confusion con labels\n\n'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ax.set_xlabel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'\nValores predichos'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ax.set_ylabel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'Valores reales '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ax.xaxis.set_ticklabels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([</a:t>
            </a:r>
            <a:r>
              <a:rPr b="0" i="0" lang="es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'False'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'True'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ax.yaxis.set_ticklabels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([</a:t>
            </a:r>
            <a:r>
              <a:rPr b="0" i="0" lang="es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'False'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'True'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]);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plt.show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0" i="0" sz="950" u="none" cap="none" strike="noStrike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65" name="Google Shape;665;p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4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165"/>
          <p:cNvSpPr txBox="1"/>
          <p:nvPr/>
        </p:nvSpPr>
        <p:spPr>
          <a:xfrm>
            <a:off x="5281600" y="3778800"/>
            <a:ext cx="33282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Obtenemos un accuracy de 97% lo cual es bastante bueno en primera medida para un modelo simple!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67" name="Google Shape;667;p1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4163" y="1019325"/>
            <a:ext cx="3163075" cy="281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1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66"/>
          <p:cNvSpPr/>
          <p:nvPr/>
        </p:nvSpPr>
        <p:spPr>
          <a:xfrm>
            <a:off x="4202556" y="994173"/>
            <a:ext cx="738900" cy="738900"/>
          </a:xfrm>
          <a:prstGeom prst="ellipse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166"/>
          <p:cNvSpPr txBox="1"/>
          <p:nvPr/>
        </p:nvSpPr>
        <p:spPr>
          <a:xfrm>
            <a:off x="987300" y="1903825"/>
            <a:ext cx="7169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colaborativa: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Modelo de regresión en acciones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75" name="Google Shape;675;p166"/>
          <p:cNvSpPr txBox="1"/>
          <p:nvPr/>
        </p:nvSpPr>
        <p:spPr>
          <a:xfrm>
            <a:off x="987300" y="41539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20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76" name="Google Shape;676;p166"/>
          <p:cNvGrpSpPr/>
          <p:nvPr/>
        </p:nvGrpSpPr>
        <p:grpSpPr>
          <a:xfrm>
            <a:off x="4356463" y="1148099"/>
            <a:ext cx="431074" cy="431074"/>
            <a:chOff x="473351" y="619523"/>
            <a:chExt cx="738900" cy="738900"/>
          </a:xfrm>
        </p:grpSpPr>
        <p:sp>
          <p:nvSpPr>
            <p:cNvPr id="677" name="Google Shape;677;p16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78" name="Google Shape;678;p166" title="ícono de actividad colaborativa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47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67"/>
          <p:cNvGrpSpPr/>
          <p:nvPr/>
        </p:nvGrpSpPr>
        <p:grpSpPr>
          <a:xfrm>
            <a:off x="457350" y="468286"/>
            <a:ext cx="431074" cy="431074"/>
            <a:chOff x="473351" y="619523"/>
            <a:chExt cx="738900" cy="738900"/>
          </a:xfrm>
        </p:grpSpPr>
        <p:sp>
          <p:nvSpPr>
            <p:cNvPr id="684" name="Google Shape;684;p16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85" name="Google Shape;685;p167" title="ícono de actividad colaborativa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47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6" name="Google Shape;686;p167"/>
          <p:cNvSpPr txBox="1"/>
          <p:nvPr/>
        </p:nvSpPr>
        <p:spPr>
          <a:xfrm>
            <a:off x="501450" y="990513"/>
            <a:ext cx="7310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Modelo de regresión en acciones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7" name="Google Shape;687;p167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COLABORATIVA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8" name="Google Shape;688;p167"/>
          <p:cNvSpPr txBox="1"/>
          <p:nvPr/>
        </p:nvSpPr>
        <p:spPr>
          <a:xfrm>
            <a:off x="457350" y="2230900"/>
            <a:ext cx="3834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Consigna: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Utilizaremos información de precios de acciones y las medidas de volatilidad y retorno para crear un modelo de regresión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9" name="Google Shape;689;p167"/>
          <p:cNvSpPr txBox="1"/>
          <p:nvPr/>
        </p:nvSpPr>
        <p:spPr>
          <a:xfrm>
            <a:off x="4511575" y="2230900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Realizaremos la actividad en grupos de 3-4 personas 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Tiempo: 15 minutos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0" name="Google Shape;690;p167"/>
          <p:cNvSpPr txBox="1"/>
          <p:nvPr/>
        </p:nvSpPr>
        <p:spPr>
          <a:xfrm>
            <a:off x="457350" y="4648750"/>
            <a:ext cx="705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NOTA:</a:t>
            </a:r>
            <a:r>
              <a:rPr b="0" i="0" lang="es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usaremos los breakouts rooms</a:t>
            </a:r>
            <a:endParaRPr b="0" i="1" sz="1000" u="sng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68"/>
          <p:cNvSpPr txBox="1"/>
          <p:nvPr/>
        </p:nvSpPr>
        <p:spPr>
          <a:xfrm>
            <a:off x="488400" y="2283525"/>
            <a:ext cx="81672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4325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Cargar por medio de un ciclo for en un solo dataframe los precios de las siguientes acciones en la carpeta de la clase: Dominion Energy Inc. (D), Exelon Corp. (EXC). NextEra Energy Inc. (NEE), Southern Co. (SO), Duke Energy Corp. (DUK)</a:t>
            </a:r>
            <a:endParaRPr b="0" i="0" sz="1350" u="none" cap="none" strike="noStrike">
              <a:solidFill>
                <a:srgbClr val="00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Calcular volatilidad relativa </a:t>
            </a:r>
            <a:r>
              <a:rPr b="1" i="0" lang="es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(High-Low)/Open 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y el</a:t>
            </a:r>
            <a:r>
              <a:rPr b="1" i="0" lang="es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índice de retorno por medio de la fórmula: </a:t>
            </a:r>
            <a:r>
              <a:rPr b="1" i="0" lang="es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(Close/Open)-1 </a:t>
            </a:r>
            <a:endParaRPr b="0" i="0" sz="1350" u="none" cap="none" strike="noStrike">
              <a:solidFill>
                <a:srgbClr val="00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Crear un modelo regresión usando como </a:t>
            </a:r>
            <a:r>
              <a:rPr b="1" i="0" lang="es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variable dependiente (Volatilidad relativa) e independientes (Open, High, Low, Close, Volume_Millions y Symbol)</a:t>
            </a:r>
            <a:endParaRPr b="1" i="0" sz="1350" u="none" cap="none" strike="noStrike">
              <a:solidFill>
                <a:srgbClr val="00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Crear un modelo regresión usando como </a:t>
            </a:r>
            <a:r>
              <a:rPr b="1" i="0" lang="e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variable dependiente (Índice de retorno) e independientes (Open, High, Low, Close, Volume_Millions y Symbol)</a:t>
            </a:r>
            <a:endParaRPr b="0" i="0" sz="1350" u="none" cap="none" strike="noStrike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Interpretar resultado.</a:t>
            </a:r>
            <a:endParaRPr b="0" i="1" sz="1350" u="none" cap="none" strike="noStrike">
              <a:solidFill>
                <a:srgbClr val="00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6" name="Google Shape;696;p168"/>
          <p:cNvSpPr txBox="1"/>
          <p:nvPr/>
        </p:nvSpPr>
        <p:spPr>
          <a:xfrm>
            <a:off x="501450" y="990513"/>
            <a:ext cx="7310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Modelo de regresión en acciones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97" name="Google Shape;697;p168"/>
          <p:cNvGrpSpPr/>
          <p:nvPr/>
        </p:nvGrpSpPr>
        <p:grpSpPr>
          <a:xfrm>
            <a:off x="457350" y="468286"/>
            <a:ext cx="431074" cy="431074"/>
            <a:chOff x="473351" y="619523"/>
            <a:chExt cx="738900" cy="738900"/>
          </a:xfrm>
        </p:grpSpPr>
        <p:sp>
          <p:nvSpPr>
            <p:cNvPr id="698" name="Google Shape;698;p16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99" name="Google Shape;699;p168" title="ícono de actividad colaborativa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47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0" name="Google Shape;700;p168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COLABORATIVA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01" name="Google Shape;701;p1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69"/>
          <p:cNvSpPr txBox="1"/>
          <p:nvPr/>
        </p:nvSpPr>
        <p:spPr>
          <a:xfrm>
            <a:off x="1461288" y="1648200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KNN: K-Nearest-Neighbor </a:t>
            </a: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(Vecinos cercanos)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34"/>
          <p:cNvSpPr txBox="1"/>
          <p:nvPr/>
        </p:nvSpPr>
        <p:spPr>
          <a:xfrm>
            <a:off x="1461288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Modelo </a:t>
            </a: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analitico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1" name="Google Shape;711;p170"/>
          <p:cNvGrpSpPr/>
          <p:nvPr/>
        </p:nvGrpSpPr>
        <p:grpSpPr>
          <a:xfrm>
            <a:off x="473370" y="619431"/>
            <a:ext cx="738905" cy="738905"/>
            <a:chOff x="575612" y="1950748"/>
            <a:chExt cx="431100" cy="431100"/>
          </a:xfrm>
        </p:grpSpPr>
        <p:sp>
          <p:nvSpPr>
            <p:cNvPr id="712" name="Google Shape;712;p170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13" name="Google Shape;713;p170" title="ícono para pens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4" name="Google Shape;714;p170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15" name="Google Shape;715;p170"/>
          <p:cNvSpPr txBox="1"/>
          <p:nvPr/>
        </p:nvSpPr>
        <p:spPr>
          <a:xfrm>
            <a:off x="473350" y="1626100"/>
            <a:ext cx="71694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¿Qué ventajas y desventajas creen que puede tener esta metodología a la hora de hacer clasificaciones con muchos y pocos datos?.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16" name="Google Shape;716;p170"/>
          <p:cNvSpPr txBox="1"/>
          <p:nvPr/>
        </p:nvSpPr>
        <p:spPr>
          <a:xfrm>
            <a:off x="473350" y="3279175"/>
            <a:ext cx="7169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0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Contesta mediante el chat de Zoom </a:t>
            </a:r>
            <a:endParaRPr b="0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71"/>
          <p:cNvSpPr txBox="1"/>
          <p:nvPr/>
        </p:nvSpPr>
        <p:spPr>
          <a:xfrm>
            <a:off x="197825" y="878150"/>
            <a:ext cx="4873800" cy="390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matplotlib.pyplot </a:t>
            </a: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plt</a:t>
            </a:r>
            <a:endParaRPr b="0" i="0" sz="9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pandas </a:t>
            </a: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pd</a:t>
            </a:r>
            <a:endParaRPr b="0" i="0" sz="9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sklearn </a:t>
            </a: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datasets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neighbors</a:t>
            </a:r>
            <a:endParaRPr b="0" i="0" sz="9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mlxtend.plotting </a:t>
            </a: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plot_decision_regions</a:t>
            </a:r>
            <a:endParaRPr b="0" i="0" sz="9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95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knn_comparison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95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s" sz="95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9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funcion de comparacion</a:t>
            </a:r>
            <a:endParaRPr b="0" i="0" sz="9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 = data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[[</a:t>
            </a:r>
            <a:r>
              <a:rPr b="0" i="0" lang="es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'X'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'Y'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]]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.values </a:t>
            </a:r>
            <a:r>
              <a:rPr b="0" i="0" lang="es" sz="9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Extraccion de columns</a:t>
            </a:r>
            <a:endParaRPr b="0" i="0" sz="9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y = data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0" i="0" lang="es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'class'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.astype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950" u="none" cap="none" strike="noStrike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.values </a:t>
            </a:r>
            <a:r>
              <a:rPr b="0" i="0" lang="es" sz="9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Clase y como int</a:t>
            </a:r>
            <a:endParaRPr b="0" i="0" sz="9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clf = neighbors.KNeighborsClassifier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n_neighbors=k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9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#algoritmo</a:t>
            </a:r>
            <a:endParaRPr b="0" i="0" sz="9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clf.fit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0" i="0" lang="es" sz="9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Graficar la region de decision</a:t>
            </a:r>
            <a:endParaRPr b="0" i="0" sz="9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plot_decision_regions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clf=clf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legend=</a:t>
            </a:r>
            <a:r>
              <a:rPr b="0" i="0" lang="es" sz="9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0" i="0" lang="es" sz="9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Añadir anotaciones</a:t>
            </a:r>
            <a:endParaRPr b="0" i="0" sz="9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plt.xlabel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'X'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plt.ylabel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'Y'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plt.title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'Knn with K='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b="0" i="0" lang="es" sz="950" u="none" cap="none" strike="noStrike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plt.show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Cargar y aplicar funcion</a:t>
            </a:r>
            <a:endParaRPr b="0" i="0" sz="9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data1 = pd.read_csv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'ushape.csv'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b="0" i="0" lang="es" sz="950" u="none" cap="none" strike="noStrike">
                <a:solidFill>
                  <a:srgbClr val="82C6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0" i="0" lang="es" sz="9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9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9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9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9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40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9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80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]: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9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Para diferentes valores de k (Knn)</a:t>
            </a:r>
            <a:endParaRPr b="0" i="0" sz="9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knn_comparison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data1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i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9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22" name="Google Shape;722;p171"/>
          <p:cNvSpPr txBox="1"/>
          <p:nvPr/>
        </p:nvSpPr>
        <p:spPr>
          <a:xfrm>
            <a:off x="5281600" y="3572100"/>
            <a:ext cx="3911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Datos tipo: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Estructura de agrupamiento en forma de u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23" name="Google Shape;723;p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1600" y="924150"/>
            <a:ext cx="36576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1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72"/>
          <p:cNvSpPr txBox="1"/>
          <p:nvPr/>
        </p:nvSpPr>
        <p:spPr>
          <a:xfrm>
            <a:off x="190375" y="855750"/>
            <a:ext cx="4873800" cy="1918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matplotlib.pyplot </a:t>
            </a: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plt</a:t>
            </a:r>
            <a:endParaRPr b="0" i="0" sz="9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pandas </a:t>
            </a: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pd</a:t>
            </a:r>
            <a:endParaRPr b="0" i="0" sz="9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sklearn </a:t>
            </a: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datasets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neighbors</a:t>
            </a:r>
            <a:endParaRPr b="0" i="0" sz="9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mlxtend.plotting </a:t>
            </a: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plot_decision_regions</a:t>
            </a:r>
            <a:endParaRPr b="0" i="0" sz="9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Data concentrica</a:t>
            </a:r>
            <a:endParaRPr b="0" i="0" sz="9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data2 = pd.read_csv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'concertriccir2.csv'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b="0" i="0" lang="es" sz="950" u="none" cap="none" strike="noStrike">
                <a:solidFill>
                  <a:srgbClr val="82C6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0" i="0" lang="es" sz="9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9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9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9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9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40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9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60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]: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knn_comparison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data2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i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0" i="0" sz="950" u="none" cap="none" strike="noStrike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30" name="Google Shape;730;p172"/>
          <p:cNvSpPr txBox="1"/>
          <p:nvPr/>
        </p:nvSpPr>
        <p:spPr>
          <a:xfrm>
            <a:off x="5868400" y="3416800"/>
            <a:ext cx="2981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Datos tipo: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Estructura de agrupamiento concéntricas.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31" name="Google Shape;731;p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2175" y="979525"/>
            <a:ext cx="3236581" cy="23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1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300" y="2925850"/>
            <a:ext cx="2851615" cy="206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1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62200" y="2904713"/>
            <a:ext cx="2909974" cy="210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1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73"/>
          <p:cNvSpPr txBox="1"/>
          <p:nvPr/>
        </p:nvSpPr>
        <p:spPr>
          <a:xfrm>
            <a:off x="190375" y="855750"/>
            <a:ext cx="4873800" cy="1918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matplotlib.pyplot </a:t>
            </a: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plt</a:t>
            </a:r>
            <a:endParaRPr b="0" i="0" sz="9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pandas </a:t>
            </a: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pd</a:t>
            </a:r>
            <a:endParaRPr b="0" i="0" sz="9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sklearn </a:t>
            </a: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datasets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neighbors</a:t>
            </a:r>
            <a:endParaRPr b="0" i="0" sz="9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mlxtend.plotting </a:t>
            </a: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plot_decision_regions</a:t>
            </a:r>
            <a:endParaRPr b="0" i="0" sz="9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Data XOR</a:t>
            </a:r>
            <a:endParaRPr b="0" i="0" sz="9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data3 = pd.read_csv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'xor.csv'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b="0" i="0" lang="es" sz="950" u="none" cap="none" strike="noStrike">
                <a:solidFill>
                  <a:srgbClr val="82C6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0" i="0" lang="es" sz="9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9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9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9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9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40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9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60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]: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knn_comparison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data3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i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9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0" i="0" sz="950" u="none" cap="none" strike="noStrike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40" name="Google Shape;740;p173"/>
          <p:cNvSpPr txBox="1"/>
          <p:nvPr/>
        </p:nvSpPr>
        <p:spPr>
          <a:xfrm>
            <a:off x="5686875" y="3322675"/>
            <a:ext cx="29817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Datos tipo: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Estructura de agrupamiento XOR con formas no lineales.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41" name="Google Shape;741;p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000" y="3032350"/>
            <a:ext cx="2557400" cy="185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1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9800" y="2926650"/>
            <a:ext cx="2694675" cy="1950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1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86875" y="1076550"/>
            <a:ext cx="2892052" cy="20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1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74"/>
          <p:cNvSpPr txBox="1"/>
          <p:nvPr/>
        </p:nvSpPr>
        <p:spPr>
          <a:xfrm>
            <a:off x="190375" y="855750"/>
            <a:ext cx="4873800" cy="1918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matplotlib.pyplot </a:t>
            </a: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plt</a:t>
            </a:r>
            <a:endParaRPr b="0" i="0" sz="9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pandas </a:t>
            </a: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pd</a:t>
            </a:r>
            <a:endParaRPr b="0" i="0" sz="9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sklearn </a:t>
            </a: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datasets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neighbors</a:t>
            </a:r>
            <a:endParaRPr b="0" i="0" sz="9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mlxtend.plotting </a:t>
            </a: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plot_decision_regions</a:t>
            </a:r>
            <a:endParaRPr b="0" i="0" sz="9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Linear separable</a:t>
            </a:r>
            <a:endParaRPr b="0" i="0" sz="9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data4 = pd.read_csv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'linearsep.csv'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b="0" i="0" lang="es" sz="950" u="none" cap="none" strike="noStrike">
                <a:solidFill>
                  <a:srgbClr val="82C6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0" i="0" lang="es" sz="9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9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9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9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9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40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9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60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]: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knn_comparison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data4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i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9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0" i="0" sz="950" u="none" cap="none" strike="noStrike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50" name="Google Shape;750;p174"/>
          <p:cNvSpPr txBox="1"/>
          <p:nvPr/>
        </p:nvSpPr>
        <p:spPr>
          <a:xfrm>
            <a:off x="5686875" y="3322675"/>
            <a:ext cx="3017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Datos tipo: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Estructura de agrupamiento lineal separable.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51" name="Google Shape;751;p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926650"/>
            <a:ext cx="2535000" cy="1874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1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9800" y="2926650"/>
            <a:ext cx="2694675" cy="1992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1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86875" y="1076550"/>
            <a:ext cx="2831801" cy="20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1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75"/>
          <p:cNvSpPr txBox="1"/>
          <p:nvPr/>
        </p:nvSpPr>
        <p:spPr>
          <a:xfrm>
            <a:off x="190375" y="855750"/>
            <a:ext cx="4873800" cy="1918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matplotlib.pyplot </a:t>
            </a: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plt</a:t>
            </a:r>
            <a:endParaRPr b="0" i="0" sz="9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pandas </a:t>
            </a: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pd</a:t>
            </a:r>
            <a:endParaRPr b="0" i="0" sz="9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sklearn </a:t>
            </a: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datasets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neighbors</a:t>
            </a:r>
            <a:endParaRPr b="0" i="0" sz="9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mlxtend.plotting </a:t>
            </a: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plot_decision_regions</a:t>
            </a:r>
            <a:endParaRPr b="0" i="0" sz="9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Data outliers</a:t>
            </a:r>
            <a:endParaRPr b="0" i="0" sz="9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data5 = pd.read_csv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'outlier.csv'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b="0" i="0" lang="es" sz="950" u="none" cap="none" strike="noStrike">
                <a:solidFill>
                  <a:srgbClr val="82C6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0" i="0" lang="es" sz="9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9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9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9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9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40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9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60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]: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knn_comparison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data5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i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0" i="0" sz="950" u="none" cap="none" strike="noStrike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60" name="Google Shape;760;p175"/>
          <p:cNvSpPr txBox="1"/>
          <p:nvPr/>
        </p:nvSpPr>
        <p:spPr>
          <a:xfrm>
            <a:off x="5686875" y="3322675"/>
            <a:ext cx="2981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Datos tipo: </a:t>
            </a:r>
            <a:r>
              <a:rPr b="0" i="0" lang="es" sz="135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Estructura de agrupamiento con outliers.</a:t>
            </a:r>
            <a:endParaRPr b="0" i="0" sz="135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61" name="Google Shape;761;p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926650"/>
            <a:ext cx="2534999" cy="1797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9799" y="2926650"/>
            <a:ext cx="2694676" cy="1911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86875" y="1076550"/>
            <a:ext cx="2952303" cy="20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76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Consideraciones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0" name="Google Shape;770;p176"/>
          <p:cNvSpPr txBox="1"/>
          <p:nvPr/>
        </p:nvSpPr>
        <p:spPr>
          <a:xfrm>
            <a:off x="457725" y="1781325"/>
            <a:ext cx="47301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AutoNum type="arabicPeriod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todos los casos vemos que si elegimos k=1 se tiene un modelo con overfit.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AutoNum type="arabicPeriod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Cuando el valor es muy grande de k (e.g 60) tenemos un modelo con underfit excepto cuando tenemos outliers y en formas como XOR no lineales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AutoNum type="arabicPeriod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Cada dataset tiene su propio requerimiento para el valor de k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AutoNum type="arabicPeriod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Valores altos de k pueden llevar a alto costo computacional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AutoNum type="arabicPeriod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Cuando k es pequeño tenemos bajo sesgo pero alta varianza. Valores altos de k generan menor varianza pero mayor sesgo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77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78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Resumen</a:t>
            </a:r>
            <a:r>
              <a:rPr b="1" i="0" lang="es" sz="4000" u="none" cap="none" strike="noStrike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 la clase hoy</a:t>
            </a:r>
            <a:endParaRPr b="0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1" name="Google Shape;781;p178"/>
          <p:cNvSpPr txBox="1"/>
          <p:nvPr/>
        </p:nvSpPr>
        <p:spPr>
          <a:xfrm>
            <a:off x="585149" y="2654775"/>
            <a:ext cx="4139400" cy="10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Modelos Analíticos en Ciencia de Datos.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ML, Ventajas, Aplicaciones.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Etapas y Tipos de Aprendizajes.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2" name="Google Shape;782;p178"/>
          <p:cNvSpPr txBox="1"/>
          <p:nvPr/>
        </p:nvSpPr>
        <p:spPr>
          <a:xfrm>
            <a:off x="4776149" y="2654775"/>
            <a:ext cx="3963300" cy="10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Aprendizaje Supervisado.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Algoritmos de Clasificación.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Algoritmos de Regresión.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79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Muchas gracias.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3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es un modelo?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9" name="Google Shape;429;p135"/>
          <p:cNvSpPr txBox="1"/>
          <p:nvPr/>
        </p:nvSpPr>
        <p:spPr>
          <a:xfrm>
            <a:off x="473350" y="1908175"/>
            <a:ext cx="383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¡Es una representación de una idea! (TODOS LOS MODELOS TIENEN ERROR)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30" name="Google Shape;430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6825" y="1501112"/>
            <a:ext cx="4566175" cy="238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80"/>
          <p:cNvSpPr txBox="1"/>
          <p:nvPr/>
        </p:nvSpPr>
        <p:spPr>
          <a:xfrm>
            <a:off x="1461300" y="22023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Educación digital</a:t>
            </a:r>
            <a:b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para el mundo real</a:t>
            </a: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2525" y="1429977"/>
            <a:ext cx="4641150" cy="27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136"/>
          <p:cNvSpPr txBox="1"/>
          <p:nvPr/>
        </p:nvSpPr>
        <p:spPr>
          <a:xfrm>
            <a:off x="384200" y="1727375"/>
            <a:ext cx="36438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Modelos analíticos: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representan una solución matemática de forma cerrada a unas ecuaciones sujeto a las condiciones iniciales.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Modelos numéricos: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se basan en un procedimiento numérico como la diferencia finita o el método de elementos finitos para resolver ecuaciones complejas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7" name="Google Shape;437;p136"/>
          <p:cNvSpPr txBox="1"/>
          <p:nvPr/>
        </p:nvSpPr>
        <p:spPr>
          <a:xfrm>
            <a:off x="384200" y="754000"/>
            <a:ext cx="68625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Tipos de modelos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" name="Google Shape;442;p137"/>
          <p:cNvGrpSpPr/>
          <p:nvPr/>
        </p:nvGrpSpPr>
        <p:grpSpPr>
          <a:xfrm>
            <a:off x="473370" y="619431"/>
            <a:ext cx="738905" cy="738905"/>
            <a:chOff x="575612" y="1950748"/>
            <a:chExt cx="431100" cy="431100"/>
          </a:xfrm>
        </p:grpSpPr>
        <p:sp>
          <p:nvSpPr>
            <p:cNvPr id="443" name="Google Shape;443;p137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44" name="Google Shape;444;p137" title="ícono para pens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5" name="Google Shape;445;p137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6" name="Google Shape;446;p137"/>
          <p:cNvSpPr txBox="1"/>
          <p:nvPr/>
        </p:nvSpPr>
        <p:spPr>
          <a:xfrm>
            <a:off x="473350" y="1626100"/>
            <a:ext cx="83388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Para crear un modelo analítico, utilizamos generalmente técnicas vinculadas con Data Science y con el Machine Learning, pero entonces: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¿Qué es el Machine Learning? 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¿Cuáles son sus particularidades y características principales?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7" name="Google Shape;447;p137"/>
          <p:cNvSpPr txBox="1"/>
          <p:nvPr/>
        </p:nvSpPr>
        <p:spPr>
          <a:xfrm>
            <a:off x="473350" y="4109575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Contesta mediante el chat de Zoom </a:t>
            </a:r>
            <a:endParaRPr b="0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2" name="Google Shape;452;p138"/>
          <p:cNvGrpSpPr/>
          <p:nvPr/>
        </p:nvGrpSpPr>
        <p:grpSpPr>
          <a:xfrm>
            <a:off x="473370" y="619431"/>
            <a:ext cx="738905" cy="738905"/>
            <a:chOff x="575612" y="1950748"/>
            <a:chExt cx="431100" cy="431100"/>
          </a:xfrm>
        </p:grpSpPr>
        <p:sp>
          <p:nvSpPr>
            <p:cNvPr id="453" name="Google Shape;453;p138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4" name="Google Shape;454;p138" title="ícono para pens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5" name="Google Shape;455;p138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6" name="Google Shape;456;p138"/>
          <p:cNvSpPr txBox="1"/>
          <p:nvPr/>
        </p:nvSpPr>
        <p:spPr>
          <a:xfrm>
            <a:off x="473350" y="1626100"/>
            <a:ext cx="8338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¿Alguna vez se han preguntado los diferentes niveles de capacidad de la IA? ¿Cuáles serían?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7" name="Google Shape;457;p138"/>
          <p:cNvSpPr txBox="1"/>
          <p:nvPr/>
        </p:nvSpPr>
        <p:spPr>
          <a:xfrm>
            <a:off x="473350" y="4109575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Contesta mediante el chat de Zoom </a:t>
            </a:r>
            <a:endParaRPr b="0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39"/>
          <p:cNvSpPr txBox="1"/>
          <p:nvPr/>
        </p:nvSpPr>
        <p:spPr>
          <a:xfrm>
            <a:off x="1461288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Machine Learning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